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notesMasterIdLst>
    <p:notesMasterId r:id="rId39"/>
  </p:notesMasterIdLst>
  <p:sldIdLst>
    <p:sldId id="256" r:id="rId2"/>
    <p:sldId id="260" r:id="rId3"/>
    <p:sldId id="261" r:id="rId4"/>
    <p:sldId id="313" r:id="rId5"/>
    <p:sldId id="267" r:id="rId6"/>
    <p:sldId id="268" r:id="rId7"/>
    <p:sldId id="269" r:id="rId8"/>
    <p:sldId id="308" r:id="rId9"/>
    <p:sldId id="309" r:id="rId10"/>
    <p:sldId id="271" r:id="rId11"/>
    <p:sldId id="274" r:id="rId12"/>
    <p:sldId id="276" r:id="rId13"/>
    <p:sldId id="310" r:id="rId14"/>
    <p:sldId id="277" r:id="rId15"/>
    <p:sldId id="279" r:id="rId16"/>
    <p:sldId id="284" r:id="rId17"/>
    <p:sldId id="278" r:id="rId18"/>
    <p:sldId id="312" r:id="rId19"/>
    <p:sldId id="307" r:id="rId20"/>
    <p:sldId id="292" r:id="rId21"/>
    <p:sldId id="283" r:id="rId22"/>
    <p:sldId id="285" r:id="rId23"/>
    <p:sldId id="286" r:id="rId24"/>
    <p:sldId id="290" r:id="rId25"/>
    <p:sldId id="288" r:id="rId26"/>
    <p:sldId id="294" r:id="rId27"/>
    <p:sldId id="295" r:id="rId28"/>
    <p:sldId id="296" r:id="rId29"/>
    <p:sldId id="297" r:id="rId30"/>
    <p:sldId id="298" r:id="rId31"/>
    <p:sldId id="299" r:id="rId32"/>
    <p:sldId id="300" r:id="rId33"/>
    <p:sldId id="301" r:id="rId34"/>
    <p:sldId id="302" r:id="rId35"/>
    <p:sldId id="303" r:id="rId36"/>
    <p:sldId id="304" r:id="rId37"/>
    <p:sldId id="30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8" d="100"/>
          <a:sy n="98" d="100"/>
        </p:scale>
        <p:origin x="10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5BBB2-D736-42B3-B692-E8D161B8837A}"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0BB86-12D6-4E6B-B842-BF57EFE9464A}" type="slidenum">
              <a:rPr lang="en-US" smtClean="0"/>
              <a:t>‹#›</a:t>
            </a:fld>
            <a:endParaRPr lang="en-US"/>
          </a:p>
        </p:txBody>
      </p:sp>
    </p:spTree>
    <p:extLst>
      <p:ext uri="{BB962C8B-B14F-4D97-AF65-F5344CB8AC3E}">
        <p14:creationId xmlns:p14="http://schemas.microsoft.com/office/powerpoint/2010/main" val="143421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0BB86-12D6-4E6B-B842-BF57EFE9464A}" type="slidenum">
              <a:rPr lang="en-US" smtClean="0"/>
              <a:t>11</a:t>
            </a:fld>
            <a:endParaRPr lang="en-US"/>
          </a:p>
        </p:txBody>
      </p:sp>
    </p:spTree>
    <p:extLst>
      <p:ext uri="{BB962C8B-B14F-4D97-AF65-F5344CB8AC3E}">
        <p14:creationId xmlns:p14="http://schemas.microsoft.com/office/powerpoint/2010/main" val="306172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fld id="{0D3F2A99-E122-4F15-8CBA-7A790AF94C0B}" type="slidenum">
              <a:rPr lang="en-US" sz="1200"/>
              <a:pPr eaLnBrk="1" hangingPunct="1"/>
              <a:t>27</a:t>
            </a:fld>
            <a:endParaRPr lang="en-US" sz="1200"/>
          </a:p>
        </p:txBody>
      </p:sp>
    </p:spTree>
    <p:extLst>
      <p:ext uri="{BB962C8B-B14F-4D97-AF65-F5344CB8AC3E}">
        <p14:creationId xmlns:p14="http://schemas.microsoft.com/office/powerpoint/2010/main" val="2656207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fld id="{C00CF291-4313-4088-A5D7-8552C4156B3C}" type="slidenum">
              <a:rPr lang="en-US" sz="1200"/>
              <a:pPr eaLnBrk="1" hangingPunct="1"/>
              <a:t>33</a:t>
            </a:fld>
            <a:endParaRPr lang="en-US" sz="1200"/>
          </a:p>
        </p:txBody>
      </p:sp>
    </p:spTree>
    <p:extLst>
      <p:ext uri="{BB962C8B-B14F-4D97-AF65-F5344CB8AC3E}">
        <p14:creationId xmlns:p14="http://schemas.microsoft.com/office/powerpoint/2010/main" val="384163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2A0BB86-12D6-4E6B-B842-BF57EFE9464A}" type="slidenum">
              <a:rPr lang="en-US" smtClean="0"/>
              <a:t>37</a:t>
            </a:fld>
            <a:endParaRPr lang="en-US"/>
          </a:p>
        </p:txBody>
      </p:sp>
    </p:spTree>
    <p:extLst>
      <p:ext uri="{BB962C8B-B14F-4D97-AF65-F5344CB8AC3E}">
        <p14:creationId xmlns:p14="http://schemas.microsoft.com/office/powerpoint/2010/main" val="2437006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1979FB4-5DEA-45B7-A38E-F51336593A50}" type="datetimeFigureOut">
              <a:rPr lang="en-IN" smtClean="0"/>
              <a:t>02-12-2025</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353592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979FB4-5DEA-45B7-A38E-F51336593A50}" type="datetimeFigureOut">
              <a:rPr lang="en-IN" smtClean="0"/>
              <a:t>02-12-2025</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424490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979FB4-5DEA-45B7-A38E-F51336593A50}" type="datetimeFigureOut">
              <a:rPr lang="en-IN" smtClean="0"/>
              <a:t>02-12-2025</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37B07D-8D8C-403C-976D-9DA1F7B869F8}" type="slidenum">
              <a:rPr lang="en-IN" smtClean="0"/>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63152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1979FB4-5DEA-45B7-A38E-F51336593A50}" type="datetimeFigureOut">
              <a:rPr lang="en-IN" smtClean="0"/>
              <a:t>02-12-2025</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2304111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1979FB4-5DEA-45B7-A38E-F51336593A50}" type="datetimeFigureOut">
              <a:rPr lang="en-IN" smtClean="0"/>
              <a:t>02-12-2025</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37B07D-8D8C-403C-976D-9DA1F7B869F8}" type="slidenum">
              <a:rPr lang="en-IN" smtClean="0"/>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26708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1979FB4-5DEA-45B7-A38E-F51336593A50}" type="datetimeFigureOut">
              <a:rPr lang="en-IN" smtClean="0"/>
              <a:t>02-12-2025</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2599169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979FB4-5DEA-45B7-A38E-F51336593A50}" type="datetimeFigureOut">
              <a:rPr lang="en-IN" smtClean="0"/>
              <a:t>02-12-2025</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1805259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979FB4-5DEA-45B7-A38E-F51336593A50}" type="datetimeFigureOut">
              <a:rPr lang="en-IN" smtClean="0"/>
              <a:t>02-12-2025</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41228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979FB4-5DEA-45B7-A38E-F51336593A50}" type="datetimeFigureOut">
              <a:rPr lang="en-IN" smtClean="0"/>
              <a:t>02-12-2025</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173762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979FB4-5DEA-45B7-A38E-F51336593A50}" type="datetimeFigureOut">
              <a:rPr lang="en-IN" smtClean="0"/>
              <a:t>02-12-2025</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2592186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1979FB4-5DEA-45B7-A38E-F51336593A50}" type="datetimeFigureOut">
              <a:rPr lang="en-IN" smtClean="0"/>
              <a:t>02-12-2025</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2559253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979FB4-5DEA-45B7-A38E-F51336593A50}" type="datetimeFigureOut">
              <a:rPr lang="en-IN" smtClean="0"/>
              <a:t>02-12-2025</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197476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979FB4-5DEA-45B7-A38E-F51336593A50}" type="datetimeFigureOut">
              <a:rPr lang="en-IN" smtClean="0"/>
              <a:t>02-12-2025</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132046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79FB4-5DEA-45B7-A38E-F51336593A50}" type="datetimeFigureOut">
              <a:rPr lang="en-IN" smtClean="0"/>
              <a:t>02-12-2025</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20834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979FB4-5DEA-45B7-A38E-F51336593A50}" type="datetimeFigureOut">
              <a:rPr lang="en-IN" smtClean="0"/>
              <a:t>02-12-2025</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161592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979FB4-5DEA-45B7-A38E-F51336593A50}" type="datetimeFigureOut">
              <a:rPr lang="en-IN" smtClean="0"/>
              <a:t>02-12-2025</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37B07D-8D8C-403C-976D-9DA1F7B869F8}" type="slidenum">
              <a:rPr lang="en-IN" smtClean="0"/>
              <a:t>‹#›</a:t>
            </a:fld>
            <a:endParaRPr lang="en-IN"/>
          </a:p>
        </p:txBody>
      </p:sp>
    </p:spTree>
    <p:extLst>
      <p:ext uri="{BB962C8B-B14F-4D97-AF65-F5344CB8AC3E}">
        <p14:creationId xmlns:p14="http://schemas.microsoft.com/office/powerpoint/2010/main" val="3101383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1979FB4-5DEA-45B7-A38E-F51336593A50}" type="datetimeFigureOut">
              <a:rPr lang="en-IN" smtClean="0"/>
              <a:t>02-12-2025</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F37B07D-8D8C-403C-976D-9DA1F7B869F8}" type="slidenum">
              <a:rPr lang="en-IN" smtClean="0"/>
              <a:t>‹#›</a:t>
            </a:fld>
            <a:endParaRPr lang="en-IN"/>
          </a:p>
        </p:txBody>
      </p:sp>
    </p:spTree>
    <p:extLst>
      <p:ext uri="{BB962C8B-B14F-4D97-AF65-F5344CB8AC3E}">
        <p14:creationId xmlns:p14="http://schemas.microsoft.com/office/powerpoint/2010/main" val="263943376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in/imgres?imgurl=http://www.sandsun.com.tw/images/20090615_PUMP%20stick%20release.JPG&amp;imgrefurl=http://www.sandsun.com.tw/eng/news_detail.php?index_no=33&amp;usg=__UeTSZXftO4TZAJNQvCqmnSUlqLE=&amp;h=475&amp;w=478&amp;sz=24&amp;hl=en&amp;start=5&amp;itbs=1&amp;tbnid=Kxe6t3TzXqy6_M:&amp;tbnh=128&amp;tbnw=129&amp;prev=/images?q=sandsun+pump&amp;hl=en&amp;gbv=2&amp;tbs=isch:1" TargetMode="External"/><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hyperlink" Target="mailto:rkghule@nbtindia.co.in"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13" Type="http://schemas.openxmlformats.org/officeDocument/2006/relationships/image" Target="../media/image46.png"/><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90.jpg"/><Relationship Id="rId2" Type="http://schemas.openxmlformats.org/officeDocument/2006/relationships/notesSlide" Target="../notesSlides/notesSlide4.xml"/><Relationship Id="rId16"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svg"/><Relationship Id="rId5" Type="http://schemas.openxmlformats.org/officeDocument/2006/relationships/image" Target="../media/image87.png"/><Relationship Id="rId15" Type="http://schemas.openxmlformats.org/officeDocument/2006/relationships/image" Target="../media/image91.PNG"/><Relationship Id="rId10" Type="http://schemas.openxmlformats.org/officeDocument/2006/relationships/image" Target="../media/image89.png"/><Relationship Id="rId4" Type="http://schemas.openxmlformats.org/officeDocument/2006/relationships/image" Target="../media/image3.svg"/><Relationship Id="rId9" Type="http://schemas.openxmlformats.org/officeDocument/2006/relationships/image" Target="../media/image7.sv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spcBef>
                <a:spcPts val="0"/>
              </a:spcBef>
            </a:pPr>
            <a:r>
              <a:rPr lang="it-IT" b="1" i="0" dirty="0" smtClean="0">
                <a:solidFill>
                  <a:srgbClr val="009900"/>
                </a:solidFill>
                <a:effectLst/>
                <a:latin typeface="Calibri" panose="020F0502020204030204" pitchFamily="34" charset="0"/>
              </a:rPr>
              <a:t/>
            </a:r>
            <a:br>
              <a:rPr lang="it-IT" b="1" i="0" dirty="0" smtClean="0">
                <a:solidFill>
                  <a:srgbClr val="009900"/>
                </a:solidFill>
                <a:effectLst/>
                <a:latin typeface="Calibri" panose="020F0502020204030204" pitchFamily="34" charset="0"/>
              </a:rPr>
            </a:br>
            <a:r>
              <a:rPr lang="it-IT" b="1" dirty="0">
                <a:solidFill>
                  <a:srgbClr val="009900"/>
                </a:solidFill>
                <a:latin typeface="Calibri" panose="020F0502020204030204" pitchFamily="34" charset="0"/>
              </a:rPr>
              <a:t/>
            </a:r>
            <a:br>
              <a:rPr lang="it-IT" b="1" dirty="0">
                <a:solidFill>
                  <a:srgbClr val="009900"/>
                </a:solidFill>
                <a:latin typeface="Calibri" panose="020F0502020204030204" pitchFamily="34" charset="0"/>
              </a:rPr>
            </a:br>
            <a:r>
              <a:rPr lang="it-IT" b="1" dirty="0" smtClean="0">
                <a:solidFill>
                  <a:srgbClr val="009900"/>
                </a:solidFill>
                <a:latin typeface="Calibri" panose="020F0502020204030204" pitchFamily="34" charset="0"/>
              </a:rPr>
              <a:t/>
            </a:r>
            <a:br>
              <a:rPr lang="it-IT" b="1" dirty="0" smtClean="0">
                <a:solidFill>
                  <a:srgbClr val="009900"/>
                </a:solidFill>
                <a:latin typeface="Calibri" panose="020F0502020204030204" pitchFamily="34" charset="0"/>
              </a:rPr>
            </a:br>
            <a:r>
              <a:rPr lang="it-IT" b="1" dirty="0" smtClean="0">
                <a:solidFill>
                  <a:srgbClr val="009900"/>
                </a:solidFill>
                <a:latin typeface="Calibri" panose="020F0502020204030204" pitchFamily="34" charset="0"/>
              </a:rPr>
              <a:t/>
            </a:r>
            <a:br>
              <a:rPr lang="it-IT" b="1" dirty="0" smtClean="0">
                <a:solidFill>
                  <a:srgbClr val="009900"/>
                </a:solidFill>
                <a:latin typeface="Calibri" panose="020F0502020204030204" pitchFamily="34" charset="0"/>
              </a:rPr>
            </a:br>
            <a:r>
              <a:rPr lang="it-IT" sz="3900" b="1" dirty="0" smtClean="0">
                <a:solidFill>
                  <a:srgbClr val="009900"/>
                </a:solidFill>
                <a:latin typeface="Times New Roman" panose="02020603050405020304" pitchFamily="18" charset="0"/>
                <a:cs typeface="Times New Roman" panose="02020603050405020304" pitchFamily="18" charset="0"/>
              </a:rPr>
              <a:t>THE PREMIUM HYDRAULICS &amp; ENGINEERING SOLUTION LLP.</a:t>
            </a:r>
            <a:r>
              <a:rPr lang="it-IT" sz="3900" b="1" i="0" dirty="0" smtClean="0">
                <a:solidFill>
                  <a:srgbClr val="009900"/>
                </a:solidFill>
                <a:effectLst/>
                <a:latin typeface="Times New Roman" panose="02020603050405020304" pitchFamily="18" charset="0"/>
                <a:cs typeface="Times New Roman" panose="02020603050405020304" pitchFamily="18" charset="0"/>
              </a:rPr>
              <a:t/>
            </a:r>
            <a:br>
              <a:rPr lang="it-IT" sz="3900" b="1" i="0" dirty="0" smtClean="0">
                <a:solidFill>
                  <a:srgbClr val="009900"/>
                </a:solidFill>
                <a:effectLst/>
                <a:latin typeface="Times New Roman" panose="02020603050405020304" pitchFamily="18" charset="0"/>
                <a:cs typeface="Times New Roman" panose="02020603050405020304" pitchFamily="18" charset="0"/>
              </a:rPr>
            </a:br>
            <a:r>
              <a:rPr lang="en-IN" sz="1800" dirty="0" smtClean="0">
                <a:solidFill>
                  <a:srgbClr val="222222"/>
                </a:solidFill>
                <a:latin typeface="Times New Roman" panose="02020603050405020304" pitchFamily="18" charset="0"/>
                <a:cs typeface="Times New Roman" panose="02020603050405020304" pitchFamily="18" charset="0"/>
              </a:rPr>
              <a:t>Plot 56/10, D II Block, Near Mohan nagar Police Chowky, MIDC, Chinchwad, </a:t>
            </a:r>
            <a:br>
              <a:rPr lang="en-IN" sz="1800" dirty="0" smtClean="0">
                <a:solidFill>
                  <a:srgbClr val="222222"/>
                </a:solidFill>
                <a:latin typeface="Times New Roman" panose="02020603050405020304" pitchFamily="18" charset="0"/>
                <a:cs typeface="Times New Roman" panose="02020603050405020304" pitchFamily="18" charset="0"/>
              </a:rPr>
            </a:br>
            <a:r>
              <a:rPr lang="en-IN" sz="1800" dirty="0" smtClean="0">
                <a:solidFill>
                  <a:srgbClr val="222222"/>
                </a:solidFill>
                <a:latin typeface="Times New Roman" panose="02020603050405020304" pitchFamily="18" charset="0"/>
                <a:cs typeface="Times New Roman" panose="02020603050405020304" pitchFamily="18" charset="0"/>
              </a:rPr>
              <a:t>Pune, 411 019, M.S., India.</a:t>
            </a:r>
            <a:br>
              <a:rPr lang="en-IN" sz="1800" dirty="0" smtClean="0">
                <a:solidFill>
                  <a:srgbClr val="222222"/>
                </a:solidFill>
                <a:latin typeface="Times New Roman" panose="02020603050405020304" pitchFamily="18" charset="0"/>
                <a:cs typeface="Times New Roman" panose="02020603050405020304" pitchFamily="18" charset="0"/>
              </a:rPr>
            </a:br>
            <a:r>
              <a:rPr lang="en-IN" sz="1800" dirty="0" smtClean="0">
                <a:solidFill>
                  <a:srgbClr val="222222"/>
                </a:solidFill>
                <a:latin typeface="Times New Roman" panose="02020603050405020304" pitchFamily="18" charset="0"/>
                <a:cs typeface="Times New Roman" panose="02020603050405020304" pitchFamily="18" charset="0"/>
              </a:rPr>
              <a:t> 9860795704</a:t>
            </a:r>
            <a:br>
              <a:rPr lang="en-IN" sz="1800" dirty="0" smtClean="0">
                <a:solidFill>
                  <a:srgbClr val="222222"/>
                </a:solidFill>
                <a:latin typeface="Times New Roman" panose="02020603050405020304" pitchFamily="18" charset="0"/>
                <a:cs typeface="Times New Roman" panose="02020603050405020304" pitchFamily="18" charset="0"/>
              </a:rPr>
            </a:br>
            <a:r>
              <a:rPr lang="en-IN" sz="1800" dirty="0">
                <a:solidFill>
                  <a:srgbClr val="222222"/>
                </a:solidFill>
                <a:latin typeface="Times New Roman" panose="02020603050405020304" pitchFamily="18" charset="0"/>
                <a:cs typeface="Times New Roman" panose="02020603050405020304" pitchFamily="18" charset="0"/>
              </a:rPr>
              <a:t>Email:-thepremium1125@gmail.com</a:t>
            </a:r>
            <a:r>
              <a:rPr lang="en-IN" sz="1800" smtClean="0">
                <a:solidFill>
                  <a:srgbClr val="222222"/>
                </a:solidFill>
                <a:latin typeface="Times New Roman" panose="02020603050405020304" pitchFamily="18" charset="0"/>
                <a:cs typeface="Times New Roman" panose="02020603050405020304" pitchFamily="18" charset="0"/>
              </a:rPr>
              <a:t> </a:t>
            </a:r>
            <a:endParaRPr lang="en-IN" sz="1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846" t="8120" r="13077"/>
          <a:stretch/>
        </p:blipFill>
        <p:spPr>
          <a:xfrm>
            <a:off x="5114169" y="4677470"/>
            <a:ext cx="3083169" cy="2180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308" t="5713" r="9193" b="7073"/>
          <a:stretch/>
        </p:blipFill>
        <p:spPr>
          <a:xfrm>
            <a:off x="4556990" y="398834"/>
            <a:ext cx="3640348" cy="2236840"/>
          </a:xfrm>
          <a:prstGeom prst="rect">
            <a:avLst/>
          </a:prstGeom>
        </p:spPr>
      </p:pic>
    </p:spTree>
    <p:extLst>
      <p:ext uri="{BB962C8B-B14F-4D97-AF65-F5344CB8AC3E}">
        <p14:creationId xmlns:p14="http://schemas.microsoft.com/office/powerpoint/2010/main" val="1891990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548" y="1548689"/>
            <a:ext cx="38862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58" y="1585414"/>
            <a:ext cx="4066937" cy="45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5"/>
          <p:cNvSpPr/>
          <p:nvPr/>
        </p:nvSpPr>
        <p:spPr>
          <a:xfrm>
            <a:off x="9667695" y="1945013"/>
            <a:ext cx="2860562" cy="2031325"/>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Max. pressure </a:t>
            </a:r>
            <a:r>
              <a:rPr lang="en-US" dirty="0" smtClean="0">
                <a:latin typeface="Times New Roman" panose="02020603050405020304" pitchFamily="18" charset="0"/>
                <a:cs typeface="Times New Roman" panose="02020603050405020304" pitchFamily="18" charset="0"/>
              </a:rPr>
              <a:t>210</a:t>
            </a:r>
            <a:r>
              <a:rPr lang="en-US" dirty="0" smtClean="0">
                <a:latin typeface="Times New Roman" panose="02020603050405020304" pitchFamily="18" charset="0"/>
                <a:cs typeface="Times New Roman" panose="02020603050405020304" pitchFamily="18" charset="0"/>
              </a:rPr>
              <a:t> bar</a:t>
            </a:r>
          </a:p>
          <a:p>
            <a:r>
              <a:rPr lang="en-US" dirty="0" smtClean="0">
                <a:latin typeface="Times New Roman" panose="02020603050405020304" pitchFamily="18" charset="0"/>
                <a:cs typeface="Times New Roman" panose="02020603050405020304" pitchFamily="18" charset="0"/>
              </a:rPr>
              <a:t>Working </a:t>
            </a:r>
            <a:r>
              <a:rPr lang="en-US" dirty="0">
                <a:latin typeface="Times New Roman" panose="02020603050405020304" pitchFamily="18" charset="0"/>
                <a:cs typeface="Times New Roman" panose="02020603050405020304" pitchFamily="18" charset="0"/>
              </a:rPr>
              <a:t>pressure </a:t>
            </a:r>
            <a:r>
              <a:rPr lang="en-US" dirty="0" smtClean="0">
                <a:latin typeface="Times New Roman" panose="02020603050405020304" pitchFamily="18" charset="0"/>
                <a:cs typeface="Times New Roman" panose="02020603050405020304" pitchFamily="18" charset="0"/>
              </a:rPr>
              <a:t>180</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bar</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Flow 80 </a:t>
            </a:r>
            <a:r>
              <a:rPr lang="en-US" dirty="0" smtClean="0">
                <a:latin typeface="Times New Roman" panose="02020603050405020304" pitchFamily="18" charset="0"/>
                <a:cs typeface="Times New Roman" panose="02020603050405020304" pitchFamily="18" charset="0"/>
              </a:rPr>
              <a:t>LPM,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Drive </a:t>
            </a:r>
            <a:r>
              <a:rPr lang="en-US" dirty="0">
                <a:latin typeface="Times New Roman" panose="02020603050405020304" pitchFamily="18" charset="0"/>
                <a:cs typeface="Times New Roman" panose="02020603050405020304" pitchFamily="18" charset="0"/>
              </a:rPr>
              <a:t>motor 45 kW,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Oil </a:t>
            </a:r>
            <a:r>
              <a:rPr lang="en-US" dirty="0">
                <a:latin typeface="Times New Roman" panose="02020603050405020304" pitchFamily="18" charset="0"/>
                <a:cs typeface="Times New Roman" panose="02020603050405020304" pitchFamily="18" charset="0"/>
              </a:rPr>
              <a:t>reservoir 1000 lit</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Application- Coupling Testing.</a:t>
            </a:r>
            <a:endParaRPr lang="en-US" dirty="0">
              <a:latin typeface="Times New Roman" panose="02020603050405020304" pitchFamily="18" charset="0"/>
              <a:cs typeface="Times New Roman" panose="02020603050405020304" pitchFamily="18" charset="0"/>
            </a:endParaRPr>
          </a:p>
        </p:txBody>
      </p:sp>
      <p:sp>
        <p:nvSpPr>
          <p:cNvPr id="7" name="Text Box 15"/>
          <p:cNvSpPr txBox="1">
            <a:spLocks noChangeArrowheads="1"/>
          </p:cNvSpPr>
          <p:nvPr/>
        </p:nvSpPr>
        <p:spPr bwMode="auto">
          <a:xfrm>
            <a:off x="1638868" y="81142"/>
            <a:ext cx="92202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800100" lvl="1" indent="-34290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POWER UNIT:-</a:t>
            </a:r>
            <a:endParaRPr lang="en-US" sz="2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474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76" y="216272"/>
            <a:ext cx="6587316" cy="477054"/>
          </a:xfrm>
          <a:prstGeom prst="rect">
            <a:avLst/>
          </a:prstGeom>
        </p:spPr>
        <p:txBody>
          <a:bodyPr wrap="none">
            <a:spAutoFit/>
          </a:bodyPr>
          <a:lstStyle/>
          <a:p>
            <a:pPr marL="742950" lvl="1" indent="-285750">
              <a:buFont typeface="Wingdings" panose="05000000000000000000" pitchFamily="2" charset="2"/>
              <a:buChar char="§"/>
            </a:pPr>
            <a:r>
              <a:rPr lang="en-US" sz="2500" b="1" dirty="0" smtClean="0">
                <a:latin typeface="Times New Roman" panose="02020603050405020304" pitchFamily="18" charset="0"/>
                <a:cs typeface="Times New Roman" panose="02020603050405020304" pitchFamily="18" charset="0"/>
              </a:rPr>
              <a:t>HYDRAULIC POWER UNIT:- S. S. 304.</a:t>
            </a:r>
            <a:endParaRPr lang="en-US" sz="25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806115" y="840306"/>
            <a:ext cx="6096000" cy="923330"/>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Max. pressure 250 bar, Working pressure 220 bar, Flow 40 </a:t>
            </a:r>
            <a:r>
              <a:rPr lang="en-US" dirty="0" smtClean="0">
                <a:latin typeface="Times New Roman" panose="02020603050405020304" pitchFamily="18" charset="0"/>
                <a:cs typeface="Times New Roman" panose="02020603050405020304" pitchFamily="18" charset="0"/>
              </a:rPr>
              <a:t>LPM, </a:t>
            </a:r>
            <a:r>
              <a:rPr lang="en-US" dirty="0">
                <a:latin typeface="Times New Roman" panose="02020603050405020304" pitchFamily="18" charset="0"/>
                <a:cs typeface="Times New Roman" panose="02020603050405020304" pitchFamily="18" charset="0"/>
              </a:rPr>
              <a:t>Drive motor 22.5 kW, Oil reservoir 650 </a:t>
            </a:r>
            <a:r>
              <a:rPr lang="en-US" dirty="0" smtClean="0">
                <a:latin typeface="Times New Roman" panose="02020603050405020304" pitchFamily="18" charset="0"/>
                <a:cs typeface="Times New Roman" panose="02020603050405020304" pitchFamily="18" charset="0"/>
              </a:rPr>
              <a:t>lit</a:t>
            </a:r>
          </a:p>
          <a:p>
            <a:r>
              <a:rPr lang="en-US" dirty="0" smtClean="0">
                <a:latin typeface="Times New Roman" panose="02020603050405020304" pitchFamily="18" charset="0"/>
                <a:cs typeface="Times New Roman" panose="02020603050405020304" pitchFamily="18" charset="0"/>
              </a:rPr>
              <a:t>Application- Radiator &amp; Oil coolers Testing</a:t>
            </a:r>
            <a:endParaRPr lang="en-US" dirty="0">
              <a:latin typeface="Times New Roman" panose="02020603050405020304" pitchFamily="18" charset="0"/>
              <a:cs typeface="Times New Roman" panose="02020603050405020304" pitchFamily="18" charset="0"/>
            </a:endParaRPr>
          </a:p>
        </p:txBody>
      </p:sp>
      <p:pic>
        <p:nvPicPr>
          <p:cNvPr id="6" name="Picture 3" descr="E:\Photos\Fair\Fine - photos\Trials\DSC03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044" y="2297373"/>
            <a:ext cx="35052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Documents and Settings\All Users\Documents\ravi kolhe\Picture 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8821" y="2297373"/>
            <a:ext cx="2802611"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458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80748"/>
            <a:ext cx="6205182"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Max. pressure </a:t>
            </a:r>
            <a:r>
              <a:rPr lang="en-US" dirty="0" smtClean="0">
                <a:latin typeface="Times New Roman" panose="02020603050405020304" pitchFamily="18" charset="0"/>
                <a:cs typeface="Times New Roman" panose="02020603050405020304" pitchFamily="18" charset="0"/>
              </a:rPr>
              <a:t>250</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bar, Working pressure </a:t>
            </a:r>
            <a:r>
              <a:rPr lang="en-US" dirty="0" smtClean="0">
                <a:latin typeface="Times New Roman" panose="02020603050405020304" pitchFamily="18" charset="0"/>
                <a:cs typeface="Times New Roman" panose="02020603050405020304" pitchFamily="18" charset="0"/>
              </a:rPr>
              <a:t>210 </a:t>
            </a:r>
            <a:r>
              <a:rPr lang="en-US" dirty="0">
                <a:latin typeface="Times New Roman" panose="02020603050405020304" pitchFamily="18" charset="0"/>
                <a:cs typeface="Times New Roman" panose="02020603050405020304" pitchFamily="18" charset="0"/>
              </a:rPr>
              <a:t>bar, Flow 80 </a:t>
            </a:r>
            <a:r>
              <a:rPr lang="en-US" dirty="0" smtClean="0">
                <a:latin typeface="Times New Roman" panose="02020603050405020304" pitchFamily="18" charset="0"/>
                <a:cs typeface="Times New Roman" panose="02020603050405020304" pitchFamily="18" charset="0"/>
              </a:rPr>
              <a:t>LPM, </a:t>
            </a:r>
            <a:r>
              <a:rPr lang="en-US" dirty="0">
                <a:latin typeface="Times New Roman" panose="02020603050405020304" pitchFamily="18" charset="0"/>
                <a:cs typeface="Times New Roman" panose="02020603050405020304" pitchFamily="18" charset="0"/>
              </a:rPr>
              <a:t>Drive motor 45 kW, Oil reservoir 1200 lit</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Application – Hydraulic Component Testing</a:t>
            </a:r>
            <a:endParaRPr lang="en-US" dirty="0">
              <a:latin typeface="Times New Roman" panose="02020603050405020304" pitchFamily="18" charset="0"/>
              <a:cs typeface="Times New Roman" panose="02020603050405020304" pitchFamily="18" charset="0"/>
            </a:endParaRPr>
          </a:p>
        </p:txBody>
      </p:sp>
      <p:pic>
        <p:nvPicPr>
          <p:cNvPr id="3" name="Picture 16" descr="F:\Photos\Eaton Power pack Photos\DSC05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255" y="1774720"/>
            <a:ext cx="4419600"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7949" y="757147"/>
            <a:ext cx="2746612" cy="281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17" descr="F:\Photos\Eaton Power pack Photos\DSC050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7949" y="3800901"/>
            <a:ext cx="2746612" cy="27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744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2592925" y="624110"/>
            <a:ext cx="5577168" cy="1031051"/>
          </a:xfrm>
          <a:prstGeom prst="rect">
            <a:avLst/>
          </a:prstGeom>
          <a:noFill/>
        </p:spPr>
        <p:txBody>
          <a:bodyPr wrap="none" rtlCol="0">
            <a:spAutoFit/>
          </a:bodyPr>
          <a:lstStyle/>
          <a:p>
            <a:pPr marL="285750" indent="-285750">
              <a:buFont typeface="Wingdings" panose="05000000000000000000" pitchFamily="2" charset="2"/>
              <a:buChar char="§"/>
            </a:pPr>
            <a:r>
              <a:rPr lang="en-US" sz="2500" b="1" dirty="0" smtClean="0">
                <a:latin typeface="Times New Roman" panose="02020603050405020304" pitchFamily="18" charset="0"/>
                <a:cs typeface="Times New Roman" panose="02020603050405020304" pitchFamily="18" charset="0"/>
              </a:rPr>
              <a:t>HYDRAULIC CNG INTENSIFIERS</a:t>
            </a:r>
            <a:endParaRPr lang="en-US" sz="25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dirty="0"/>
          </a:p>
        </p:txBody>
      </p:sp>
      <p:pic>
        <p:nvPicPr>
          <p:cNvPr id="5" name="Picture 4">
            <a:extLst>
              <a:ext uri="{FF2B5EF4-FFF2-40B4-BE49-F238E27FC236}">
                <a16:creationId xmlns="" xmlns:a16="http://schemas.microsoft.com/office/drawing/2014/main" id="{89382A24-4B77-6D09-72AA-0B4E9EE71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797" y="1481013"/>
            <a:ext cx="4536778" cy="5055778"/>
          </a:xfrm>
          <a:prstGeom prst="rect">
            <a:avLst/>
          </a:prstGeom>
        </p:spPr>
      </p:pic>
      <p:sp>
        <p:nvSpPr>
          <p:cNvPr id="2" name="Rectangle 1"/>
          <p:cNvSpPr/>
          <p:nvPr/>
        </p:nvSpPr>
        <p:spPr>
          <a:xfrm>
            <a:off x="6459340" y="1652746"/>
            <a:ext cx="6096000" cy="3416320"/>
          </a:xfrm>
          <a:prstGeom prst="rect">
            <a:avLst/>
          </a:prstGeom>
        </p:spPr>
        <p:txBody>
          <a:bodyPr>
            <a:spAutoFit/>
          </a:bodyPr>
          <a:lstStyle/>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Hyd. Working Max. Pressure:- </a:t>
            </a:r>
            <a:r>
              <a:rPr lang="en-US" b="1" dirty="0">
                <a:latin typeface="Times New Roman" panose="02020603050405020304" pitchFamily="18" charset="0"/>
                <a:cs typeface="Times New Roman" panose="02020603050405020304" pitchFamily="18" charset="0"/>
              </a:rPr>
              <a:t>250 Bar</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Hyd. Static test pressure :- </a:t>
            </a:r>
            <a:r>
              <a:rPr lang="en-US" b="1" dirty="0">
                <a:latin typeface="Times New Roman" panose="02020603050405020304" pitchFamily="18" charset="0"/>
                <a:cs typeface="Times New Roman" panose="02020603050405020304" pitchFamily="18" charset="0"/>
              </a:rPr>
              <a:t>375 Bar</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Operating speed :- </a:t>
            </a:r>
            <a:r>
              <a:rPr lang="en-US" b="1" dirty="0">
                <a:latin typeface="Times New Roman" panose="02020603050405020304" pitchFamily="18" charset="0"/>
                <a:cs typeface="Times New Roman" panose="02020603050405020304" pitchFamily="18" charset="0"/>
              </a:rPr>
              <a:t>0.6 m/sec</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Max .allowable speed for the seals:- </a:t>
            </a:r>
            <a:r>
              <a:rPr lang="en-US" b="1" dirty="0">
                <a:latin typeface="Times New Roman" panose="02020603050405020304" pitchFamily="18" charset="0"/>
                <a:cs typeface="Times New Roman" panose="02020603050405020304" pitchFamily="18" charset="0"/>
              </a:rPr>
              <a:t>4 m/sec  </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Drive-Motor:- </a:t>
            </a:r>
            <a:r>
              <a:rPr lang="en-US" b="1" dirty="0">
                <a:latin typeface="Times New Roman" panose="02020603050405020304" pitchFamily="18" charset="0"/>
                <a:cs typeface="Times New Roman" panose="02020603050405020304" pitchFamily="18" charset="0"/>
              </a:rPr>
              <a:t>22 |37 Kw (Flame Proof)</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Flow Rate:- </a:t>
            </a:r>
            <a:r>
              <a:rPr lang="en-US" b="1" dirty="0">
                <a:latin typeface="Times New Roman" panose="02020603050405020304" pitchFamily="18" charset="0"/>
                <a:cs typeface="Times New Roman" panose="02020603050405020304" pitchFamily="18" charset="0"/>
              </a:rPr>
              <a:t>450 | 650 </a:t>
            </a:r>
            <a:r>
              <a:rPr lang="en-US" b="1" dirty="0" err="1">
                <a:latin typeface="Times New Roman" panose="02020603050405020304" pitchFamily="18" charset="0"/>
                <a:cs typeface="Times New Roman" panose="02020603050405020304" pitchFamily="18" charset="0"/>
              </a:rPr>
              <a:t>SCMH</a:t>
            </a:r>
            <a:endParaRPr lang="en-US"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Max. Operating Temperature for Hyd. System </a:t>
            </a:r>
            <a:r>
              <a:rPr lang="en-US" dirty="0" smtClean="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6</a:t>
            </a:r>
            <a:r>
              <a:rPr lang="en-US" b="1" dirty="0" smtClean="0">
                <a:latin typeface="Times New Roman" panose="02020603050405020304" pitchFamily="18" charset="0"/>
                <a:cs typeface="Times New Roman" panose="02020603050405020304" pitchFamily="18" charset="0"/>
              </a:rPr>
              <a:t>0ºc</a:t>
            </a:r>
            <a:endParaRPr lang="en-US"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Max. Operating Temperature for seals :- </a:t>
            </a:r>
            <a:r>
              <a:rPr lang="en-US" b="1" dirty="0" smtClean="0">
                <a:latin typeface="Times New Roman" panose="02020603050405020304" pitchFamily="18" charset="0"/>
                <a:cs typeface="Times New Roman" panose="02020603050405020304" pitchFamily="18" charset="0"/>
              </a:rPr>
              <a:t>260ºc</a:t>
            </a: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Cooling Method:- </a:t>
            </a:r>
            <a:r>
              <a:rPr lang="en-US" b="1" dirty="0">
                <a:latin typeface="Times New Roman" panose="02020603050405020304" pitchFamily="18" charset="0"/>
                <a:cs typeface="Times New Roman" panose="02020603050405020304" pitchFamily="18" charset="0"/>
              </a:rPr>
              <a:t>Air Cooling</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Priority Panel:- </a:t>
            </a:r>
            <a:r>
              <a:rPr lang="en-US" b="1" dirty="0">
                <a:latin typeface="Times New Roman" panose="02020603050405020304" pitchFamily="18" charset="0"/>
                <a:cs typeface="Times New Roman" panose="02020603050405020304" pitchFamily="18" charset="0"/>
              </a:rPr>
              <a:t>3 Lines (as per customer requirement)</a:t>
            </a: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Reliability:- </a:t>
            </a:r>
            <a:r>
              <a:rPr lang="en-US" b="1" dirty="0">
                <a:latin typeface="Times New Roman" panose="02020603050405020304" pitchFamily="18" charset="0"/>
                <a:cs typeface="Times New Roman" panose="02020603050405020304" pitchFamily="18" charset="0"/>
              </a:rPr>
              <a:t>2000 Working Hours</a:t>
            </a:r>
          </a:p>
          <a:p>
            <a:pPr marL="285750" indent="-285750" algn="just">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Mounting:- Horizontal Mounting</a:t>
            </a:r>
            <a:endParaRPr lang="en-I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121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32" b="6682"/>
          <a:stretch/>
        </p:blipFill>
        <p:spPr>
          <a:xfrm rot="16200000">
            <a:off x="3062587" y="1862610"/>
            <a:ext cx="5628016" cy="3941734"/>
          </a:xfrm>
          <a:prstGeom prst="rect">
            <a:avLst/>
          </a:prstGeom>
        </p:spPr>
      </p:pic>
      <p:sp>
        <p:nvSpPr>
          <p:cNvPr id="6" name="Rectangle 5"/>
          <p:cNvSpPr/>
          <p:nvPr/>
        </p:nvSpPr>
        <p:spPr>
          <a:xfrm>
            <a:off x="8842324" y="1019469"/>
            <a:ext cx="2524251" cy="1754326"/>
          </a:xfrm>
          <a:prstGeom prst="rect">
            <a:avLst/>
          </a:prstGeom>
        </p:spPr>
        <p:txBody>
          <a:bodyPr wrap="square">
            <a:spAutoFit/>
          </a:bodyPr>
          <a:lstStyle/>
          <a:p>
            <a:r>
              <a:rPr lang="en-US" dirty="0">
                <a:solidFill>
                  <a:srgbClr val="008100"/>
                </a:solidFill>
                <a:latin typeface="Times New Roman" panose="02020603050405020304" pitchFamily="18" charset="0"/>
                <a:cs typeface="Times New Roman" panose="02020603050405020304" pitchFamily="18" charset="0"/>
              </a:rPr>
              <a:t>Servo hydraulic fatigue rated actuators supplied to ARAI</a:t>
            </a:r>
            <a:r>
              <a:rPr lang="en-US" dirty="0" smtClean="0">
                <a:solidFill>
                  <a:srgbClr val="008100"/>
                </a:solidFill>
                <a:latin typeface="Times New Roman" panose="02020603050405020304" pitchFamily="18" charset="0"/>
                <a:cs typeface="Times New Roman" panose="02020603050405020304" pitchFamily="18" charset="0"/>
              </a:rPr>
              <a:t>:- </a:t>
            </a:r>
            <a:endParaRPr lang="en-US" dirty="0">
              <a:solidFill>
                <a:srgbClr val="000081"/>
              </a:solidFill>
              <a:latin typeface="Times New Roman" panose="02020603050405020304" pitchFamily="18" charset="0"/>
              <a:cs typeface="Times New Roman" panose="02020603050405020304" pitchFamily="18" charset="0"/>
            </a:endParaRPr>
          </a:p>
          <a:p>
            <a:r>
              <a:rPr lang="en-US" dirty="0">
                <a:solidFill>
                  <a:srgbClr val="0000FF"/>
                </a:solidFill>
                <a:latin typeface="Times New Roman" panose="02020603050405020304" pitchFamily="18" charset="0"/>
                <a:cs typeface="Times New Roman" panose="02020603050405020304" pitchFamily="18" charset="0"/>
              </a:rPr>
              <a:t>Load capacity 250 K</a:t>
            </a:r>
            <a:r>
              <a:rPr lang="en-US" dirty="0" smtClean="0">
                <a:solidFill>
                  <a:srgbClr val="0000FF"/>
                </a:solidFill>
                <a:latin typeface="Times New Roman" panose="02020603050405020304" pitchFamily="18" charset="0"/>
                <a:cs typeface="Times New Roman" panose="02020603050405020304" pitchFamily="18" charset="0"/>
              </a:rPr>
              <a:t>N, </a:t>
            </a:r>
            <a:r>
              <a:rPr lang="en-US" dirty="0">
                <a:solidFill>
                  <a:srgbClr val="0000FF"/>
                </a:solidFill>
                <a:latin typeface="Times New Roman" panose="02020603050405020304" pitchFamily="18" charset="0"/>
                <a:cs typeface="Times New Roman" panose="02020603050405020304" pitchFamily="18" charset="0"/>
              </a:rPr>
              <a:t>Stroke 500 mm &amp; Stroke 700 mm.:-</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8842324" y="2884944"/>
            <a:ext cx="2524251" cy="2862322"/>
          </a:xfrm>
          <a:prstGeom prst="rect">
            <a:avLst/>
          </a:prstGeom>
        </p:spPr>
        <p:txBody>
          <a:bodyPr wrap="square">
            <a:spAutoFit/>
          </a:bodyPr>
          <a:lstStyle/>
          <a:p>
            <a:r>
              <a:rPr lang="en-US" dirty="0"/>
              <a:t>Servo-hydraulic</a:t>
            </a:r>
          </a:p>
          <a:p>
            <a:r>
              <a:rPr lang="en-US" dirty="0"/>
              <a:t>actuators with</a:t>
            </a:r>
          </a:p>
          <a:p>
            <a:r>
              <a:rPr lang="en-US" dirty="0"/>
              <a:t>servo-valves and</a:t>
            </a:r>
          </a:p>
          <a:p>
            <a:r>
              <a:rPr lang="en-US" dirty="0"/>
              <a:t>built is stroke</a:t>
            </a:r>
          </a:p>
          <a:p>
            <a:r>
              <a:rPr lang="en-US" dirty="0"/>
              <a:t>measurement</a:t>
            </a:r>
          </a:p>
          <a:p>
            <a:r>
              <a:rPr lang="en-US" dirty="0"/>
              <a:t>sensors to operate</a:t>
            </a:r>
          </a:p>
          <a:p>
            <a:r>
              <a:rPr lang="en-US" dirty="0"/>
              <a:t>in precise load /</a:t>
            </a:r>
          </a:p>
          <a:p>
            <a:r>
              <a:rPr lang="en-US" dirty="0"/>
              <a:t>stroke control</a:t>
            </a:r>
          </a:p>
          <a:p>
            <a:r>
              <a:rPr lang="en-US" dirty="0"/>
              <a:t>modes at 10 </a:t>
            </a:r>
            <a:r>
              <a:rPr lang="en-US" dirty="0" err="1"/>
              <a:t>hz</a:t>
            </a:r>
            <a:endParaRPr lang="en-US" dirty="0"/>
          </a:p>
          <a:p>
            <a:r>
              <a:rPr lang="en-US" dirty="0"/>
              <a:t>frequency</a:t>
            </a:r>
          </a:p>
        </p:txBody>
      </p:sp>
    </p:spTree>
    <p:extLst>
      <p:ext uri="{BB962C8B-B14F-4D97-AF65-F5344CB8AC3E}">
        <p14:creationId xmlns:p14="http://schemas.microsoft.com/office/powerpoint/2010/main" val="4059482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3075" y="1152547"/>
            <a:ext cx="3542260" cy="5412026"/>
          </a:xfrm>
          <a:prstGeom prst="rect">
            <a:avLst/>
          </a:prstGeom>
        </p:spPr>
      </p:pic>
      <p:pic>
        <p:nvPicPr>
          <p:cNvPr id="3" name="Picture 2"/>
          <p:cNvPicPr>
            <a:picLocks noChangeAspect="1"/>
          </p:cNvPicPr>
          <p:nvPr/>
        </p:nvPicPr>
        <p:blipFill>
          <a:blip r:embed="rId3"/>
          <a:stretch>
            <a:fillRect/>
          </a:stretch>
        </p:blipFill>
        <p:spPr>
          <a:xfrm>
            <a:off x="7024753" y="1152547"/>
            <a:ext cx="1921030" cy="5412025"/>
          </a:xfrm>
          <a:prstGeom prst="rect">
            <a:avLst/>
          </a:prstGeom>
        </p:spPr>
      </p:pic>
      <p:sp>
        <p:nvSpPr>
          <p:cNvPr id="5" name="Rectangle 4"/>
          <p:cNvSpPr/>
          <p:nvPr/>
        </p:nvSpPr>
        <p:spPr>
          <a:xfrm>
            <a:off x="2593075" y="107562"/>
            <a:ext cx="5022376"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CNG-HYDRAULIC OPERATED BOOSTER ASSEMBLY </a:t>
            </a:r>
            <a:r>
              <a:rPr lang="en-US" dirty="0" smtClean="0">
                <a:latin typeface="Times New Roman" panose="02020603050405020304" pitchFamily="18" charset="0"/>
                <a:cs typeface="Times New Roman" panose="02020603050405020304" pitchFamily="18" charset="0"/>
              </a:rPr>
              <a:t> with </a:t>
            </a:r>
            <a:r>
              <a:rPr lang="en-US" dirty="0">
                <a:latin typeface="Times New Roman" panose="02020603050405020304" pitchFamily="18" charset="0"/>
                <a:cs typeface="Times New Roman" panose="02020603050405020304" pitchFamily="18" charset="0"/>
              </a:rPr>
              <a:t>built in LVDT &amp; proportional</a:t>
            </a:r>
          </a:p>
          <a:p>
            <a:r>
              <a:rPr lang="en-US" dirty="0">
                <a:latin typeface="Times New Roman" panose="02020603050405020304" pitchFamily="18" charset="0"/>
                <a:cs typeface="Times New Roman" panose="02020603050405020304" pitchFamily="18" charset="0"/>
              </a:rPr>
              <a:t>controls to have flow and pressure controls of CNG</a:t>
            </a:r>
          </a:p>
        </p:txBody>
      </p:sp>
      <p:sp>
        <p:nvSpPr>
          <p:cNvPr id="7" name="Rectangle 6"/>
          <p:cNvSpPr/>
          <p:nvPr/>
        </p:nvSpPr>
        <p:spPr>
          <a:xfrm>
            <a:off x="9271379" y="1152547"/>
            <a:ext cx="2397457" cy="2585323"/>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CNG BOOSTER </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It is used as a CNG Gas</a:t>
            </a:r>
          </a:p>
          <a:p>
            <a:r>
              <a:rPr lang="en-US" dirty="0">
                <a:latin typeface="Times New Roman" panose="02020603050405020304" pitchFamily="18" charset="0"/>
                <a:cs typeface="Times New Roman" panose="02020603050405020304" pitchFamily="18" charset="0"/>
              </a:rPr>
              <a:t>Intensifier, which</a:t>
            </a:r>
          </a:p>
          <a:p>
            <a:r>
              <a:rPr lang="en-US" dirty="0">
                <a:latin typeface="Times New Roman" panose="02020603050405020304" pitchFamily="18" charset="0"/>
                <a:cs typeface="Times New Roman" panose="02020603050405020304" pitchFamily="18" charset="0"/>
              </a:rPr>
              <a:t>compresses the CNG</a:t>
            </a:r>
          </a:p>
          <a:p>
            <a:r>
              <a:rPr lang="en-US" dirty="0">
                <a:latin typeface="Times New Roman" panose="02020603050405020304" pitchFamily="18" charset="0"/>
                <a:cs typeface="Times New Roman" panose="02020603050405020304" pitchFamily="18" charset="0"/>
              </a:rPr>
              <a:t>Gas of low pressure to</a:t>
            </a:r>
          </a:p>
          <a:p>
            <a:r>
              <a:rPr lang="en-US" dirty="0">
                <a:latin typeface="Times New Roman" panose="02020603050405020304" pitchFamily="18" charset="0"/>
                <a:cs typeface="Times New Roman" panose="02020603050405020304" pitchFamily="18" charset="0"/>
              </a:rPr>
              <a:t>high pressure to fill</a:t>
            </a:r>
          </a:p>
          <a:p>
            <a:r>
              <a:rPr lang="en-US" dirty="0">
                <a:latin typeface="Times New Roman" panose="02020603050405020304" pitchFamily="18" charset="0"/>
                <a:cs typeface="Times New Roman" panose="02020603050405020304" pitchFamily="18" charset="0"/>
              </a:rPr>
              <a:t>Vehicle Gas tank.</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039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768" y="-586854"/>
            <a:ext cx="9397949" cy="3647168"/>
          </a:xfrm>
          <a:prstGeom prst="rect">
            <a:avLst/>
          </a:prstGeom>
          <a:effectLst>
            <a:outerShdw blurRad="50800" dist="38100" dir="8100000" algn="tr" rotWithShape="0">
              <a:prstClr val="black">
                <a:alpha val="40000"/>
              </a:prstClr>
            </a:outerShdw>
          </a:effectLst>
        </p:spPr>
      </p:pic>
      <p:sp>
        <p:nvSpPr>
          <p:cNvPr id="6" name="TextBox 5"/>
          <p:cNvSpPr txBox="1"/>
          <p:nvPr/>
        </p:nvSpPr>
        <p:spPr>
          <a:xfrm>
            <a:off x="4221519" y="2887682"/>
            <a:ext cx="7037883" cy="3970318"/>
          </a:xfrm>
          <a:prstGeom prst="rect">
            <a:avLst/>
          </a:prstGeom>
          <a:noFill/>
        </p:spPr>
        <p:txBody>
          <a:bodyPr wrap="square" rtlCol="0" anchor="ctr">
            <a:spAutoFit/>
          </a:bodyPr>
          <a:lstStyle/>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Hyd. Working Max. Pressure:- </a:t>
            </a:r>
            <a:r>
              <a:rPr lang="en-US" b="1" dirty="0" smtClean="0">
                <a:latin typeface="Times New Roman" panose="02020603050405020304" pitchFamily="18" charset="0"/>
                <a:cs typeface="Times New Roman" panose="02020603050405020304" pitchFamily="18" charset="0"/>
              </a:rPr>
              <a:t>250 Bar</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Hyd. Static test pressure :- </a:t>
            </a:r>
            <a:r>
              <a:rPr lang="en-US" b="1" dirty="0" smtClean="0">
                <a:latin typeface="Times New Roman" panose="02020603050405020304" pitchFamily="18" charset="0"/>
                <a:cs typeface="Times New Roman" panose="02020603050405020304" pitchFamily="18" charset="0"/>
              </a:rPr>
              <a:t>375 Bar</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Operating speed :- </a:t>
            </a:r>
            <a:r>
              <a:rPr lang="en-US" b="1" dirty="0" smtClean="0">
                <a:latin typeface="Times New Roman" panose="02020603050405020304" pitchFamily="18" charset="0"/>
                <a:cs typeface="Times New Roman" panose="02020603050405020304" pitchFamily="18" charset="0"/>
              </a:rPr>
              <a:t>0.6 m/sec</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Max .allowable speed for the seals:- </a:t>
            </a:r>
            <a:r>
              <a:rPr lang="en-US" b="1" dirty="0" smtClean="0">
                <a:latin typeface="Times New Roman" panose="02020603050405020304" pitchFamily="18" charset="0"/>
                <a:cs typeface="Times New Roman" panose="02020603050405020304" pitchFamily="18" charset="0"/>
              </a:rPr>
              <a:t>4 m/sec  </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Drive-Motor:- </a:t>
            </a:r>
            <a:r>
              <a:rPr lang="en-US" b="1" dirty="0" smtClean="0">
                <a:latin typeface="Times New Roman" panose="02020603050405020304" pitchFamily="18" charset="0"/>
                <a:cs typeface="Times New Roman" panose="02020603050405020304" pitchFamily="18" charset="0"/>
              </a:rPr>
              <a:t>22 |37 Kw (Flame Proof)</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Flow Rate:- </a:t>
            </a:r>
            <a:r>
              <a:rPr lang="en-US" b="1" dirty="0" smtClean="0">
                <a:latin typeface="Times New Roman" panose="02020603050405020304" pitchFamily="18" charset="0"/>
                <a:cs typeface="Times New Roman" panose="02020603050405020304" pitchFamily="18" charset="0"/>
              </a:rPr>
              <a:t>450 | 650 SCMH</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Max. Operating Temperature for Hyd. System :-</a:t>
            </a:r>
            <a:r>
              <a:rPr lang="en-US" b="1" dirty="0" smtClean="0">
                <a:latin typeface="Times New Roman" panose="02020603050405020304" pitchFamily="18" charset="0"/>
                <a:cs typeface="Times New Roman" panose="02020603050405020304" pitchFamily="18" charset="0"/>
              </a:rPr>
              <a:t>80ºc</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Max. Operating Temperature for seals :- </a:t>
            </a:r>
            <a:r>
              <a:rPr lang="en-US" b="1" dirty="0" smtClean="0">
                <a:latin typeface="Times New Roman" panose="02020603050405020304" pitchFamily="18" charset="0"/>
                <a:cs typeface="Times New Roman" panose="02020603050405020304" pitchFamily="18" charset="0"/>
              </a:rPr>
              <a:t>150ºc</a:t>
            </a:r>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Cooling Method:- </a:t>
            </a:r>
            <a:r>
              <a:rPr lang="en-US" b="1" dirty="0" smtClean="0">
                <a:latin typeface="Times New Roman" panose="02020603050405020304" pitchFamily="18" charset="0"/>
                <a:cs typeface="Times New Roman" panose="02020603050405020304" pitchFamily="18" charset="0"/>
              </a:rPr>
              <a:t>Air Cooling</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Priority Panel:- </a:t>
            </a:r>
            <a:r>
              <a:rPr lang="en-US" b="1" dirty="0" smtClean="0">
                <a:latin typeface="Times New Roman" panose="02020603050405020304" pitchFamily="18" charset="0"/>
                <a:cs typeface="Times New Roman" panose="02020603050405020304" pitchFamily="18" charset="0"/>
              </a:rPr>
              <a:t>3 Lines (as per customer requirement)</a:t>
            </a:r>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Reliability:- </a:t>
            </a:r>
            <a:r>
              <a:rPr lang="en-US" b="1" dirty="0" smtClean="0">
                <a:latin typeface="Times New Roman" panose="02020603050405020304" pitchFamily="18" charset="0"/>
                <a:cs typeface="Times New Roman" panose="02020603050405020304" pitchFamily="18" charset="0"/>
              </a:rPr>
              <a:t>2000 Working Hours</a:t>
            </a:r>
          </a:p>
          <a:p>
            <a:pPr marL="285750" indent="-285750" algn="just">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Mounting:- Horizontal Mounting</a:t>
            </a:r>
            <a:endParaRPr lang="en-IN"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888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289" t="2786" r="20458"/>
          <a:stretch/>
        </p:blipFill>
        <p:spPr>
          <a:xfrm>
            <a:off x="2347413" y="993676"/>
            <a:ext cx="2538486" cy="574149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085" t="804" r="21520" b="1"/>
          <a:stretch/>
        </p:blipFill>
        <p:spPr>
          <a:xfrm>
            <a:off x="9307773" y="993676"/>
            <a:ext cx="2405643" cy="5741493"/>
          </a:xfrm>
          <a:prstGeom prst="rect">
            <a:avLst/>
          </a:prstGeom>
        </p:spPr>
      </p:pic>
      <p:sp>
        <p:nvSpPr>
          <p:cNvPr id="4" name="Rectangle 3"/>
          <p:cNvSpPr/>
          <p:nvPr/>
        </p:nvSpPr>
        <p:spPr>
          <a:xfrm>
            <a:off x="5005827" y="3768302"/>
            <a:ext cx="4287863" cy="1754326"/>
          </a:xfrm>
          <a:prstGeom prst="rect">
            <a:avLst/>
          </a:prstGeom>
        </p:spPr>
        <p:txBody>
          <a:bodyPr wrap="square">
            <a:spAutoFit/>
          </a:bodyPr>
          <a:lstStyle/>
          <a:p>
            <a:pPr algn="ctr"/>
            <a:r>
              <a:rPr lang="en-US" dirty="0">
                <a:latin typeface="Times New Roman" panose="02020603050405020304" pitchFamily="18" charset="0"/>
                <a:ea typeface="Calibri" panose="020F0502020204030204" pitchFamily="34" charset="0"/>
              </a:rPr>
              <a:t>Rod Dia. – 160 mm, </a:t>
            </a:r>
            <a:endParaRPr lang="en-US" dirty="0" smtClean="0">
              <a:latin typeface="Times New Roman" panose="02020603050405020304" pitchFamily="18" charset="0"/>
              <a:ea typeface="Calibri" panose="020F0502020204030204" pitchFamily="34" charset="0"/>
            </a:endParaRPr>
          </a:p>
          <a:p>
            <a:pPr algn="ctr"/>
            <a:r>
              <a:rPr lang="en-US" dirty="0" smtClean="0">
                <a:latin typeface="Times New Roman" panose="02020603050405020304" pitchFamily="18" charset="0"/>
                <a:ea typeface="Calibri" panose="020F0502020204030204" pitchFamily="34" charset="0"/>
              </a:rPr>
              <a:t>Bore </a:t>
            </a:r>
            <a:r>
              <a:rPr lang="en-US" dirty="0">
                <a:latin typeface="Times New Roman" panose="02020603050405020304" pitchFamily="18" charset="0"/>
                <a:ea typeface="Calibri" panose="020F0502020204030204" pitchFamily="34" charset="0"/>
              </a:rPr>
              <a:t>Dia. – 280 mm</a:t>
            </a:r>
            <a:r>
              <a:rPr lang="en-US" dirty="0" smtClean="0">
                <a:latin typeface="Times New Roman" panose="02020603050405020304" pitchFamily="18" charset="0"/>
                <a:ea typeface="Calibri" panose="020F0502020204030204" pitchFamily="34" charset="0"/>
              </a:rPr>
              <a:t>,</a:t>
            </a:r>
          </a:p>
          <a:p>
            <a:pPr algn="ctr"/>
            <a:r>
              <a:rPr lang="en-US" dirty="0" smtClean="0">
                <a:latin typeface="Times New Roman" panose="02020603050405020304" pitchFamily="18" charset="0"/>
                <a:ea typeface="Calibri" panose="020F0502020204030204" pitchFamily="34" charset="0"/>
              </a:rPr>
              <a:t>Stroke </a:t>
            </a:r>
            <a:r>
              <a:rPr lang="en-US" dirty="0">
                <a:latin typeface="Times New Roman" panose="02020603050405020304" pitchFamily="18" charset="0"/>
                <a:ea typeface="Calibri" panose="020F0502020204030204" pitchFamily="34" charset="0"/>
              </a:rPr>
              <a:t>Length – 400 mm</a:t>
            </a:r>
            <a:r>
              <a:rPr lang="en-US" dirty="0" smtClean="0">
                <a:latin typeface="Times New Roman" panose="02020603050405020304" pitchFamily="18" charset="0"/>
                <a:ea typeface="Calibri" panose="020F0502020204030204" pitchFamily="34" charset="0"/>
              </a:rPr>
              <a:t>.</a:t>
            </a:r>
          </a:p>
          <a:p>
            <a:pPr algn="ctr"/>
            <a:r>
              <a:rPr lang="en-US" dirty="0" smtClean="0">
                <a:latin typeface="Times New Roman" panose="02020603050405020304" pitchFamily="18" charset="0"/>
              </a:rPr>
              <a:t>Max. Working Pressure – 210 Bar</a:t>
            </a:r>
          </a:p>
          <a:p>
            <a:pPr algn="ctr"/>
            <a:r>
              <a:rPr lang="en-US" dirty="0" smtClean="0">
                <a:latin typeface="Times New Roman" panose="02020603050405020304" pitchFamily="18" charset="0"/>
              </a:rPr>
              <a:t>Operating Spee</a:t>
            </a:r>
            <a:r>
              <a:rPr lang="en-US" dirty="0" smtClean="0">
                <a:latin typeface="Times New Roman" panose="02020603050405020304" pitchFamily="18" charset="0"/>
              </a:rPr>
              <a:t>d – 20 m/s</a:t>
            </a:r>
          </a:p>
          <a:p>
            <a:pPr algn="ctr"/>
            <a:endParaRPr lang="en-US" dirty="0"/>
          </a:p>
        </p:txBody>
      </p:sp>
      <p:pic>
        <p:nvPicPr>
          <p:cNvPr id="5" name="Picture 4"/>
          <p:cNvPicPr/>
          <p:nvPr/>
        </p:nvPicPr>
        <p:blipFill rotWithShape="1">
          <a:blip r:embed="rId4">
            <a:extLst>
              <a:ext uri="{28A0092B-C50C-407E-A947-70E740481C1C}">
                <a14:useLocalDpi xmlns:a14="http://schemas.microsoft.com/office/drawing/2010/main" val="0"/>
              </a:ext>
            </a:extLst>
          </a:blip>
          <a:srcRect l="3889" t="-2048" r="378" b="3539"/>
          <a:stretch/>
        </p:blipFill>
        <p:spPr bwMode="auto">
          <a:xfrm>
            <a:off x="5159600" y="1533051"/>
            <a:ext cx="3874472" cy="1695876"/>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2479344" y="131902"/>
            <a:ext cx="8507103" cy="861774"/>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500" b="1" dirty="0" smtClean="0">
                <a:latin typeface="Times New Roman" panose="02020603050405020304" pitchFamily="18" charset="0"/>
                <a:ea typeface="Times New Roman" panose="02020603050405020304" pitchFamily="18" charset="0"/>
                <a:cs typeface="Mangal"/>
              </a:rPr>
              <a:t>DOUBLE ACTING, DOUBLE ENDED &amp; EQUAL AREA HYDRAULIC </a:t>
            </a:r>
            <a:r>
              <a:rPr lang="en-US" sz="2500" b="1" dirty="0" smtClean="0">
                <a:latin typeface="Times New Roman" panose="02020603050405020304" pitchFamily="18" charset="0"/>
                <a:ea typeface="Times New Roman" panose="02020603050405020304" pitchFamily="18" charset="0"/>
                <a:cs typeface="Mangal"/>
              </a:rPr>
              <a:t>SERVO ACTUATOR</a:t>
            </a:r>
            <a:r>
              <a:rPr lang="en-US" sz="2500" b="1" dirty="0" smtClean="0">
                <a:latin typeface="Times New Roman" panose="02020603050405020304" pitchFamily="18" charset="0"/>
                <a:ea typeface="Times New Roman" panose="02020603050405020304" pitchFamily="18" charset="0"/>
                <a:cs typeface="Mangal"/>
              </a:rPr>
              <a:t>.</a:t>
            </a:r>
            <a:endParaRPr lang="en-US" sz="2500" dirty="0">
              <a:effectLst/>
              <a:latin typeface="Cambria" panose="02040503050406030204" pitchFamily="18" charset="0"/>
              <a:ea typeface="Times New Roman" panose="02020603050405020304" pitchFamily="18" charset="0"/>
              <a:cs typeface="Mangal"/>
            </a:endParaRPr>
          </a:p>
        </p:txBody>
      </p:sp>
    </p:spTree>
    <p:extLst>
      <p:ext uri="{BB962C8B-B14F-4D97-AF65-F5344CB8AC3E}">
        <p14:creationId xmlns:p14="http://schemas.microsoft.com/office/powerpoint/2010/main" val="13837079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AB41767-7E09-A3CD-6790-0B811A3D1020}"/>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81BE9C69-9042-5436-1754-193AA299273B}"/>
              </a:ext>
            </a:extLst>
          </p:cNvPr>
          <p:cNvSpPr>
            <a:spLocks noGrp="1"/>
          </p:cNvSpPr>
          <p:nvPr>
            <p:ph type="ctrTitle"/>
          </p:nvPr>
        </p:nvSpPr>
        <p:spPr>
          <a:xfrm>
            <a:off x="1001963" y="156573"/>
            <a:ext cx="11267768" cy="570271"/>
          </a:xfrm>
        </p:spPr>
        <p:txBody>
          <a:bodyPr>
            <a:noAutofit/>
          </a:bodyPr>
          <a:lstStyle/>
          <a:p>
            <a:r>
              <a:rPr lang="en-US" sz="2500" b="1" dirty="0">
                <a:latin typeface="Times New Roman" panose="02020603050405020304" pitchFamily="18" charset="0"/>
                <a:cs typeface="Times New Roman" panose="02020603050405020304" pitchFamily="18" charset="0"/>
              </a:rPr>
              <a:t>CNG </a:t>
            </a:r>
            <a:r>
              <a:rPr lang="en-US" sz="2500" b="1" dirty="0" smtClean="0">
                <a:latin typeface="Times New Roman" panose="02020603050405020304" pitchFamily="18" charset="0"/>
                <a:cs typeface="Times New Roman" panose="02020603050405020304" pitchFamily="18" charset="0"/>
              </a:rPr>
              <a:t>Intensifiers</a:t>
            </a:r>
            <a:endParaRPr lang="en-IN" sz="25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87A67E8C-9059-ACDA-CDFE-B41FA6F7F4B2}"/>
              </a:ext>
            </a:extLst>
          </p:cNvPr>
          <p:cNvPicPr>
            <a:picLocks noChangeAspect="1"/>
          </p:cNvPicPr>
          <p:nvPr/>
        </p:nvPicPr>
        <p:blipFill>
          <a:blip r:embed="rId2"/>
          <a:srcRect l="29574" t="27879" r="23977" b="14243"/>
          <a:stretch>
            <a:fillRect/>
          </a:stretch>
        </p:blipFill>
        <p:spPr>
          <a:xfrm>
            <a:off x="2273510" y="809214"/>
            <a:ext cx="8478983" cy="5943066"/>
          </a:xfrm>
          <a:prstGeom prst="rect">
            <a:avLst/>
          </a:prstGeom>
        </p:spPr>
      </p:pic>
    </p:spTree>
    <p:extLst>
      <p:ext uri="{BB962C8B-B14F-4D97-AF65-F5344CB8AC3E}">
        <p14:creationId xmlns:p14="http://schemas.microsoft.com/office/powerpoint/2010/main" val="2287235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9227" t="23196" r="9905" b="25062"/>
          <a:stretch/>
        </p:blipFill>
        <p:spPr>
          <a:xfrm>
            <a:off x="1811460" y="1965276"/>
            <a:ext cx="4271749" cy="126145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447" t="11941" r="26141" b="26567"/>
          <a:stretch/>
        </p:blipFill>
        <p:spPr>
          <a:xfrm>
            <a:off x="10290412" y="640482"/>
            <a:ext cx="1405719" cy="4217158"/>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8667" t="9153" r="20537" b="11642"/>
          <a:stretch/>
        </p:blipFill>
        <p:spPr>
          <a:xfrm>
            <a:off x="7874758" y="640482"/>
            <a:ext cx="1924334" cy="543180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5699" t="23785" r="9090" b="22416"/>
          <a:stretch/>
        </p:blipFill>
        <p:spPr>
          <a:xfrm>
            <a:off x="504967" y="3698542"/>
            <a:ext cx="6884737" cy="2006221"/>
          </a:xfrm>
          <a:prstGeom prst="rect">
            <a:avLst/>
          </a:prstGeom>
        </p:spPr>
      </p:pic>
      <p:sp>
        <p:nvSpPr>
          <p:cNvPr id="13" name="Rectangle 12"/>
          <p:cNvSpPr/>
          <p:nvPr/>
        </p:nvSpPr>
        <p:spPr>
          <a:xfrm>
            <a:off x="2036648" y="318671"/>
            <a:ext cx="3415246" cy="1646605"/>
          </a:xfrm>
          <a:prstGeom prst="rect">
            <a:avLst/>
          </a:prstGeom>
        </p:spPr>
        <p:txBody>
          <a:bodyPr wrap="square">
            <a:spAutoFit/>
          </a:bodyPr>
          <a:lstStyle/>
          <a:p>
            <a:pPr>
              <a:tabLst>
                <a:tab pos="810895" algn="l"/>
              </a:tabLst>
            </a:pPr>
            <a:r>
              <a:rPr lang="en-US" sz="1100" dirty="0">
                <a:latin typeface="Times New Roman" panose="02020603050405020304" pitchFamily="18" charset="0"/>
                <a:ea typeface="Times New Roman" panose="02020603050405020304" pitchFamily="18" charset="0"/>
                <a:cs typeface="Mangal"/>
              </a:rPr>
              <a:t> </a:t>
            </a:r>
            <a:endParaRPr lang="en-US" dirty="0">
              <a:latin typeface="Calibri Light" panose="020F0302020204030204" pitchFamily="34" charset="0"/>
              <a:ea typeface="Times New Roman" panose="02020603050405020304" pitchFamily="18" charset="0"/>
              <a:cs typeface="Mangal"/>
            </a:endParaRPr>
          </a:p>
          <a:p>
            <a:pPr marL="342900" marR="0" lvl="0" indent="-342900">
              <a:spcBef>
                <a:spcPts val="0"/>
              </a:spcBef>
              <a:spcAft>
                <a:spcPts val="0"/>
              </a:spcAft>
              <a:buFont typeface="Symbol" panose="05050102010706020507" pitchFamily="18" charset="2"/>
              <a:buChar char=""/>
            </a:pPr>
            <a:r>
              <a:rPr lang="en-US" b="1" dirty="0">
                <a:latin typeface="Times New Roman" panose="02020603050405020304" pitchFamily="18" charset="0"/>
                <a:ea typeface="Times New Roman" panose="02020603050405020304" pitchFamily="18" charset="0"/>
                <a:cs typeface="Mangal"/>
              </a:rPr>
              <a:t>Specifications</a:t>
            </a:r>
            <a:r>
              <a:rPr lang="en-US" dirty="0">
                <a:latin typeface="Times New Roman" panose="02020603050405020304" pitchFamily="18" charset="0"/>
                <a:ea typeface="Times New Roman" panose="02020603050405020304" pitchFamily="18" charset="0"/>
                <a:cs typeface="Mangal"/>
              </a:rPr>
              <a:t> </a:t>
            </a:r>
            <a:endParaRPr lang="en-US" dirty="0" smtClean="0">
              <a:latin typeface="Times New Roman" panose="02020603050405020304" pitchFamily="18" charset="0"/>
              <a:ea typeface="Times New Roman" panose="02020603050405020304" pitchFamily="18" charset="0"/>
              <a:cs typeface="Mangal"/>
            </a:endParaRPr>
          </a:p>
          <a:p>
            <a:pPr marL="342900" marR="0" lvl="0" indent="-342900">
              <a:spcBef>
                <a:spcPts val="0"/>
              </a:spcBef>
              <a:spcAft>
                <a:spcPts val="0"/>
              </a:spcAft>
              <a:buFont typeface="Symbol" panose="05050102010706020507" pitchFamily="18" charset="2"/>
              <a:buChar char=""/>
            </a:pPr>
            <a:r>
              <a:rPr lang="en-US" dirty="0" smtClean="0">
                <a:latin typeface="Times New Roman" panose="02020603050405020304" pitchFamily="18" charset="0"/>
                <a:ea typeface="Times New Roman" panose="02020603050405020304" pitchFamily="18" charset="0"/>
                <a:cs typeface="Mangal"/>
              </a:rPr>
              <a:t>Rod </a:t>
            </a:r>
            <a:r>
              <a:rPr lang="en-US" dirty="0">
                <a:latin typeface="Times New Roman" panose="02020603050405020304" pitchFamily="18" charset="0"/>
                <a:ea typeface="Times New Roman" panose="02020603050405020304" pitchFamily="18" charset="0"/>
                <a:cs typeface="Mangal"/>
              </a:rPr>
              <a:t>Dia. – 45 mm, </a:t>
            </a:r>
            <a:endParaRPr lang="en-US" dirty="0" smtClean="0">
              <a:latin typeface="Times New Roman" panose="02020603050405020304" pitchFamily="18" charset="0"/>
              <a:ea typeface="Times New Roman" panose="02020603050405020304" pitchFamily="18" charset="0"/>
              <a:cs typeface="Mangal"/>
            </a:endParaRPr>
          </a:p>
          <a:p>
            <a:pPr marL="342900" marR="0" lvl="0" indent="-342900">
              <a:spcBef>
                <a:spcPts val="0"/>
              </a:spcBef>
              <a:spcAft>
                <a:spcPts val="0"/>
              </a:spcAft>
              <a:buFont typeface="Symbol" panose="05050102010706020507" pitchFamily="18" charset="2"/>
              <a:buChar char=""/>
            </a:pPr>
            <a:r>
              <a:rPr lang="en-US" dirty="0" smtClean="0">
                <a:latin typeface="Times New Roman" panose="02020603050405020304" pitchFamily="18" charset="0"/>
                <a:ea typeface="Times New Roman" panose="02020603050405020304" pitchFamily="18" charset="0"/>
                <a:cs typeface="Mangal"/>
              </a:rPr>
              <a:t>Bore </a:t>
            </a:r>
            <a:r>
              <a:rPr lang="en-US" dirty="0">
                <a:latin typeface="Times New Roman" panose="02020603050405020304" pitchFamily="18" charset="0"/>
                <a:ea typeface="Times New Roman" panose="02020603050405020304" pitchFamily="18" charset="0"/>
                <a:cs typeface="Mangal"/>
              </a:rPr>
              <a:t>Dia. – 100 mm, </a:t>
            </a:r>
            <a:endParaRPr lang="en-US" dirty="0" smtClean="0">
              <a:latin typeface="Times New Roman" panose="02020603050405020304" pitchFamily="18" charset="0"/>
              <a:ea typeface="Times New Roman" panose="02020603050405020304" pitchFamily="18" charset="0"/>
              <a:cs typeface="Mangal"/>
            </a:endParaRPr>
          </a:p>
          <a:p>
            <a:pPr marL="342900" marR="0" lvl="0" indent="-342900">
              <a:spcBef>
                <a:spcPts val="0"/>
              </a:spcBef>
              <a:spcAft>
                <a:spcPts val="0"/>
              </a:spcAft>
              <a:buFont typeface="Symbol" panose="05050102010706020507" pitchFamily="18" charset="2"/>
              <a:buChar char=""/>
            </a:pPr>
            <a:r>
              <a:rPr lang="en-US" dirty="0" smtClean="0">
                <a:latin typeface="Times New Roman" panose="02020603050405020304" pitchFamily="18" charset="0"/>
                <a:ea typeface="Times New Roman" panose="02020603050405020304" pitchFamily="18" charset="0"/>
                <a:cs typeface="Mangal"/>
              </a:rPr>
              <a:t>Stroke </a:t>
            </a:r>
            <a:r>
              <a:rPr lang="en-US" dirty="0">
                <a:latin typeface="Times New Roman" panose="02020603050405020304" pitchFamily="18" charset="0"/>
                <a:ea typeface="Times New Roman" panose="02020603050405020304" pitchFamily="18" charset="0"/>
                <a:cs typeface="Mangal"/>
              </a:rPr>
              <a:t>Length – 150 mm</a:t>
            </a:r>
            <a:r>
              <a:rPr lang="en-US" dirty="0" smtClean="0">
                <a:latin typeface="Times New Roman" panose="02020603050405020304" pitchFamily="18" charset="0"/>
                <a:ea typeface="Times New Roman" panose="02020603050405020304" pitchFamily="18" charset="0"/>
                <a:cs typeface="Mangal"/>
              </a:rPr>
              <a:t>.</a:t>
            </a:r>
          </a:p>
          <a:p>
            <a:pPr marL="342900" marR="0" lvl="0" indent="-342900">
              <a:spcBef>
                <a:spcPts val="0"/>
              </a:spcBef>
              <a:spcAft>
                <a:spcPts val="0"/>
              </a:spcAft>
              <a:buFont typeface="Symbol" panose="05050102010706020507" pitchFamily="18" charset="2"/>
              <a:buChar char=""/>
            </a:pPr>
            <a:r>
              <a:rPr lang="en-US" dirty="0" smtClean="0">
                <a:effectLst/>
                <a:latin typeface="Times New Roman" panose="02020603050405020304" pitchFamily="18" charset="0"/>
                <a:ea typeface="Times New Roman" panose="02020603050405020304" pitchFamily="18" charset="0"/>
                <a:cs typeface="Mangal"/>
              </a:rPr>
              <a:t>Working Pressure – 160 bar</a:t>
            </a:r>
            <a:endParaRPr lang="en-US" dirty="0">
              <a:effectLst/>
              <a:latin typeface="Calibri Light" panose="020F0302020204030204" pitchFamily="34" charset="0"/>
              <a:ea typeface="Times New Roman" panose="02020603050405020304" pitchFamily="18" charset="0"/>
              <a:cs typeface="Mangal"/>
            </a:endParaRPr>
          </a:p>
        </p:txBody>
      </p:sp>
    </p:spTree>
    <p:extLst>
      <p:ext uri="{BB962C8B-B14F-4D97-AF65-F5344CB8AC3E}">
        <p14:creationId xmlns:p14="http://schemas.microsoft.com/office/powerpoint/2010/main" val="2772882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0123" y="117693"/>
            <a:ext cx="9136826" cy="5355312"/>
          </a:xfrm>
          <a:prstGeom prst="rect">
            <a:avLst/>
          </a:prstGeom>
          <a:noFill/>
        </p:spPr>
        <p:txBody>
          <a:bodyPr wrap="square" rtlCol="0">
            <a:spAutoFit/>
          </a:bodyPr>
          <a:lstStyle/>
          <a:p>
            <a:pPr>
              <a:spcAft>
                <a:spcPts val="0"/>
              </a:spcAf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Dear Sir/Madam,       </a:t>
            </a:r>
          </a:p>
          <a:p>
            <a:pPr>
              <a:spcAft>
                <a:spcPts val="0"/>
              </a:spcAf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We  have the pleasure to introduce ourselves as </a:t>
            </a:r>
            <a:r>
              <a:rPr lang="en-US" b="1" dirty="0" smtClean="0">
                <a:solidFill>
                  <a:schemeClr val="accent1">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 PREMIUM HYDRAULIC &amp; ENGINEERING SOLUTION LLP.</a:t>
            </a:r>
            <a:r>
              <a:rPr lang="en-US"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located in </a:t>
            </a:r>
            <a:r>
              <a:rPr lang="en-US" b="1" dirty="0" smtClean="0">
                <a:solidFill>
                  <a:schemeClr val="accent1">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CHINCHWAD,PUNE.</a:t>
            </a:r>
            <a:r>
              <a:rPr lang="en-US"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We are typically cost effective when "off the shelf" solutions are not available. We have capabilities to design And develop the special purpose machines, material handling solutions And low cost automation solutions. We believe in customized product designing to meet the client’s specific need.  </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Along with are engaged in,                                                                                                                                                              </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Designing And supply of hydraulic systems And power pack suitable to your application.</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Designing And manufacturing of custom built hydraulic cylinders.</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Technical consultancies for press shop industry.</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System developments And up-gradations.</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Press component quality improvement And Energy conservation ( Cushion  And counterbalance automation in case of  mechanical presses. ) </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Some of our esteemed clients with whom we are associated are;</a:t>
            </a:r>
          </a:p>
          <a:p>
            <a:pPr>
              <a:spcAft>
                <a:spcPts val="0"/>
              </a:spcAft>
            </a:pP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solidFill>
                  <a:srgbClr val="FFFFFF"/>
                </a:solidFill>
                <a:effectLst/>
                <a:latin typeface="Arial" panose="020B0604020202020204" pitchFamily="34" charset="0"/>
                <a:ea typeface="Times New Roman" panose="02020603050405020304" pitchFamily="18" charset="0"/>
              </a:rPr>
              <a:t>                                                                                               </a:t>
            </a:r>
            <a:r>
              <a:rPr lang="en-US" b="1" dirty="0" smtClean="0">
                <a:solidFill>
                  <a:srgbClr val="000080"/>
                </a:solidFill>
                <a:effectLst/>
                <a:latin typeface="Arial" panose="020B0604020202020204" pitchFamily="34" charset="0"/>
                <a:ea typeface="Times New Roman" panose="02020603050405020304" pitchFamily="18" charset="0"/>
              </a:rPr>
              <a:t>                </a:t>
            </a:r>
            <a:endParaRPr lang="en-IN" dirty="0">
              <a:effectLst/>
              <a:latin typeface="Arial" panose="020B0604020202020204" pitchFamily="34"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91249713"/>
              </p:ext>
            </p:extLst>
          </p:nvPr>
        </p:nvGraphicFramePr>
        <p:xfrm>
          <a:off x="2139572" y="4605370"/>
          <a:ext cx="9557847" cy="2106696"/>
        </p:xfrm>
        <a:graphic>
          <a:graphicData uri="http://schemas.openxmlformats.org/drawingml/2006/table">
            <a:tbl>
              <a:tblPr firstCol="1" lastCol="1">
                <a:tableStyleId>{F5AB1C69-6EDB-4FF4-983F-18BD219EF322}</a:tableStyleId>
              </a:tblPr>
              <a:tblGrid>
                <a:gridCol w="4465955"/>
                <a:gridCol w="5091892"/>
              </a:tblGrid>
              <a:tr h="319610">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Times New Roman" panose="02020603050405020304" pitchFamily="18" charset="0"/>
                          <a:cs typeface="Times New Roman" panose="02020603050405020304" pitchFamily="18" charset="0"/>
                        </a:rPr>
                        <a:t>Kirloskar oil engines Ltd.                            </a:t>
                      </a:r>
                      <a:endParaRPr lang="en-US" sz="1600" b="1" dirty="0" smtClean="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Times New Roman" panose="02020603050405020304" pitchFamily="18" charset="0"/>
                          <a:cs typeface="Times New Roman" panose="02020603050405020304" pitchFamily="18" charset="0"/>
                        </a:rPr>
                        <a:t>CIE Automotive.</a:t>
                      </a:r>
                      <a:endParaRPr lang="en-US" sz="1600" b="1" dirty="0" smtClean="0">
                        <a:solidFill>
                          <a:srgbClr val="1F1F1F"/>
                        </a:solidFill>
                        <a:latin typeface="Times New Roman" panose="02020603050405020304" pitchFamily="18" charset="0"/>
                        <a:cs typeface="Times New Roman" panose="02020603050405020304" pitchFamily="18" charset="0"/>
                      </a:endParaRPr>
                    </a:p>
                  </a:txBody>
                  <a:tcPr/>
                </a:tc>
              </a:tr>
              <a:tr h="319610">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Times New Roman" panose="02020603050405020304" pitchFamily="18" charset="0"/>
                          <a:cs typeface="Times New Roman" panose="02020603050405020304" pitchFamily="18" charset="0"/>
                        </a:rPr>
                        <a:t>Jyotech Eng. &amp; Marketing Consultant.</a:t>
                      </a:r>
                      <a:endParaRPr lang="en-US" sz="1600" b="1" dirty="0" smtClean="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600" b="1" i="0" kern="1200" dirty="0" smtClean="0">
                          <a:solidFill>
                            <a:schemeClr val="lt1"/>
                          </a:solidFill>
                          <a:effectLst/>
                          <a:latin typeface="Times New Roman" panose="02020603050405020304" pitchFamily="18" charset="0"/>
                          <a:ea typeface="+mn-ea"/>
                          <a:cs typeface="Times New Roman" panose="02020603050405020304" pitchFamily="18" charset="0"/>
                        </a:rPr>
                        <a:t>ARAI- homologation and technology centre Chakan.</a:t>
                      </a:r>
                      <a:endParaRPr lang="en-US" sz="1600" b="1" dirty="0" smtClean="0">
                        <a:solidFill>
                          <a:srgbClr val="1F1F1F"/>
                        </a:solidFill>
                        <a:latin typeface="Times New Roman" panose="02020603050405020304" pitchFamily="18" charset="0"/>
                        <a:cs typeface="Times New Roman" panose="02020603050405020304" pitchFamily="18" charset="0"/>
                      </a:endParaRPr>
                    </a:p>
                  </a:txBody>
                  <a:tcPr/>
                </a:tc>
              </a:tr>
              <a:tr h="319610">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600" dirty="0" smtClean="0">
                          <a:latin typeface="Times New Roman" panose="02020603050405020304" pitchFamily="18" charset="0"/>
                          <a:cs typeface="Times New Roman" panose="02020603050405020304" pitchFamily="18" charset="0"/>
                        </a:rPr>
                        <a:t>Oasis Coils &amp; Coatings LLC</a:t>
                      </a: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600" dirty="0" smtClean="0">
                          <a:latin typeface="Times New Roman" panose="02020603050405020304" pitchFamily="18" charset="0"/>
                          <a:cs typeface="Times New Roman" panose="02020603050405020304" pitchFamily="18" charset="0"/>
                        </a:rPr>
                        <a:t>K-flex India Private Limited.</a:t>
                      </a:r>
                      <a:endParaRPr lang="en-IN" sz="1600" b="1" dirty="0" smtClean="0">
                        <a:solidFill>
                          <a:srgbClr val="1F1F1F"/>
                        </a:solidFill>
                        <a:latin typeface="Times New Roman" panose="02020603050405020304" pitchFamily="18" charset="0"/>
                        <a:cs typeface="Times New Roman" panose="02020603050405020304" pitchFamily="18" charset="0"/>
                      </a:endParaRPr>
                    </a:p>
                  </a:txBody>
                  <a:tcPr/>
                </a:tc>
              </a:tr>
              <a:tr h="319610">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Times New Roman" panose="02020603050405020304" pitchFamily="18" charset="0"/>
                          <a:cs typeface="Times New Roman" panose="02020603050405020304" pitchFamily="18" charset="0"/>
                        </a:rPr>
                        <a:t>JVS Comatsco Industries Private Limited.</a:t>
                      </a:r>
                      <a:endParaRPr lang="en-US" sz="1600" b="1" dirty="0" smtClean="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600" dirty="0" smtClean="0">
                          <a:latin typeface="Times New Roman" panose="02020603050405020304" pitchFamily="18" charset="0"/>
                          <a:cs typeface="Times New Roman" panose="02020603050405020304" pitchFamily="18" charset="0"/>
                        </a:rPr>
                        <a:t>Mixtrap Solutions Private Limited.</a:t>
                      </a:r>
                      <a:endParaRPr lang="en-IN" sz="1600" b="1" dirty="0" smtClean="0">
                        <a:solidFill>
                          <a:srgbClr val="1F1F1F"/>
                        </a:solidFill>
                        <a:latin typeface="Times New Roman" panose="02020603050405020304" pitchFamily="18" charset="0"/>
                        <a:cs typeface="Times New Roman" panose="02020603050405020304" pitchFamily="18" charset="0"/>
                      </a:endParaRPr>
                    </a:p>
                  </a:txBody>
                  <a:tcPr/>
                </a:tc>
              </a:tr>
              <a:tr h="319610">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600" dirty="0" smtClean="0">
                          <a:latin typeface="Times New Roman" panose="02020603050405020304" pitchFamily="18" charset="0"/>
                          <a:cs typeface="Times New Roman" panose="02020603050405020304" pitchFamily="18" charset="0"/>
                        </a:rPr>
                        <a:t>Excelsis Energy Private Limited.</a:t>
                      </a:r>
                      <a:endParaRPr lang="en-IN" sz="1600" dirty="0">
                        <a:latin typeface="Times New Roman" panose="02020603050405020304" pitchFamily="18" charset="0"/>
                        <a:cs typeface="Times New Roman" panose="02020603050405020304" pitchFamily="18" charset="0"/>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Times New Roman" panose="02020603050405020304" pitchFamily="18" charset="0"/>
                          <a:cs typeface="Times New Roman" panose="02020603050405020304" pitchFamily="18" charset="0"/>
                        </a:rPr>
                        <a:t>Hira Technologies.</a:t>
                      </a:r>
                      <a:endParaRPr lang="en-IN" sz="1600" dirty="0">
                        <a:latin typeface="Times New Roman" panose="02020603050405020304" pitchFamily="18" charset="0"/>
                        <a:cs typeface="Times New Roman" panose="02020603050405020304" pitchFamily="18" charset="0"/>
                      </a:endParaRPr>
                    </a:p>
                  </a:txBody>
                  <a:tcPr/>
                </a:tc>
              </a:tr>
              <a:tr h="430296">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smtClean="0">
                          <a:latin typeface="Times New Roman" panose="02020603050405020304" pitchFamily="18" charset="0"/>
                          <a:cs typeface="Times New Roman" panose="02020603050405020304" pitchFamily="18" charset="0"/>
                        </a:rPr>
                        <a:t>Cannon Indicos.</a:t>
                      </a:r>
                      <a:endParaRPr lang="en-IN" sz="1600" dirty="0">
                        <a:latin typeface="Times New Roman" panose="02020603050405020304" pitchFamily="18" charset="0"/>
                        <a:cs typeface="Times New Roman" panose="02020603050405020304" pitchFamily="18" charset="0"/>
                      </a:endParaRPr>
                    </a:p>
                  </a:txBody>
                  <a:tcPr/>
                </a:tc>
                <a:tc>
                  <a:txBody>
                    <a:bodyPr/>
                    <a:lstStyle/>
                    <a:p>
                      <a:endParaRPr lang="en-IN" sz="16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840392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5"/>
          <p:cNvSpPr txBox="1">
            <a:spLocks noChangeArrowheads="1"/>
          </p:cNvSpPr>
          <p:nvPr/>
        </p:nvSpPr>
        <p:spPr bwMode="auto">
          <a:xfrm>
            <a:off x="1210100" y="210344"/>
            <a:ext cx="962622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742950" lvl="1"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SOME RECENT HYDRAULIC CYLINDERS SUPPLIED</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6148" name="Picture 2" descr="C:\Documents and Settings\admin\My Documents\Photo from Mobile\IMG014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8006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deepak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66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1322388"/>
            <a:ext cx="9144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5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050" y="1219200"/>
            <a:ext cx="15811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54" name="Picture 15" descr="F:\Photos\HYd. Cylindre &amp; PP Photo\Cylinder Photo\Patel Analocg Cyl.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9115" y="1087277"/>
            <a:ext cx="12954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6" descr="F:\Photos\HYd. Cylindre &amp; PP Photo\Cylinder Photo\Copy of DSC023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2590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7" descr="F:\Photos\HYd. Cylindre &amp; PP Photo\Cylinder Photo\DSC024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5105400"/>
            <a:ext cx="16002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8" descr="F:\Photos\HYd. Cylindre &amp; PP Photo\Cylinder Photo\IMG0379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1115" y="3302000"/>
            <a:ext cx="2667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7" descr="DSC0046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1130" y="1887538"/>
            <a:ext cx="14478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2710" y="1182806"/>
            <a:ext cx="18002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12632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3829" y="1169084"/>
            <a:ext cx="5629081" cy="3970318"/>
          </a:xfrm>
          <a:prstGeom prst="rect">
            <a:avLst/>
          </a:prstGeom>
          <a:noFill/>
        </p:spPr>
        <p:txBody>
          <a:bodyPr wrap="square" rtlCol="0" anchor="ctr">
            <a:spAutoFit/>
          </a:bodyPr>
          <a:lstStyle/>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Suction Pressure:-</a:t>
            </a:r>
            <a:r>
              <a:rPr lang="en-US" b="1" dirty="0" smtClean="0">
                <a:latin typeface="Times New Roman" panose="02020603050405020304" pitchFamily="18" charset="0"/>
                <a:cs typeface="Times New Roman" panose="02020603050405020304" pitchFamily="18" charset="0"/>
              </a:rPr>
              <a:t>180 Bar</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Operating Pressure:- </a:t>
            </a:r>
            <a:r>
              <a:rPr lang="en-US" b="1" dirty="0" smtClean="0">
                <a:latin typeface="Times New Roman" panose="02020603050405020304" pitchFamily="18" charset="0"/>
                <a:cs typeface="Times New Roman" panose="02020603050405020304" pitchFamily="18" charset="0"/>
              </a:rPr>
              <a:t>250 Bar</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Drive-Motor:- </a:t>
            </a:r>
            <a:r>
              <a:rPr lang="en-US" b="1" dirty="0" smtClean="0">
                <a:latin typeface="Times New Roman" panose="02020603050405020304" pitchFamily="18" charset="0"/>
                <a:cs typeface="Times New Roman" panose="02020603050405020304" pitchFamily="18" charset="0"/>
              </a:rPr>
              <a:t>22 |37 Kw (Flame Proof)</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Flow Rate:- </a:t>
            </a:r>
            <a:r>
              <a:rPr lang="en-US" b="1" dirty="0" smtClean="0">
                <a:latin typeface="Times New Roman" panose="02020603050405020304" pitchFamily="18" charset="0"/>
                <a:cs typeface="Times New Roman" panose="02020603050405020304" pitchFamily="18" charset="0"/>
              </a:rPr>
              <a:t>450 | 650 SCMH</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Nº Cylinder / Nº stages :- </a:t>
            </a:r>
            <a:r>
              <a:rPr lang="en-US" b="1" dirty="0" smtClean="0">
                <a:latin typeface="Times New Roman" panose="02020603050405020304" pitchFamily="18" charset="0"/>
                <a:cs typeface="Times New Roman" panose="02020603050405020304" pitchFamily="18" charset="0"/>
              </a:rPr>
              <a:t>2/2</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Seals</a:t>
            </a:r>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Trelleborg Seal’s</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Cooling Method:- </a:t>
            </a:r>
            <a:r>
              <a:rPr lang="en-US" b="1" dirty="0" smtClean="0">
                <a:latin typeface="Times New Roman" panose="02020603050405020304" pitchFamily="18" charset="0"/>
                <a:cs typeface="Times New Roman" panose="02020603050405020304" pitchFamily="18" charset="0"/>
              </a:rPr>
              <a:t>Air Cooling</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Priority Panel:- </a:t>
            </a:r>
            <a:r>
              <a:rPr lang="en-US" b="1" dirty="0" smtClean="0">
                <a:latin typeface="Times New Roman" panose="02020603050405020304" pitchFamily="18" charset="0"/>
                <a:cs typeface="Times New Roman" panose="02020603050405020304" pitchFamily="18" charset="0"/>
              </a:rPr>
              <a:t>3 Lines (as per customer requirement)</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Weight:-625 Kg</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Reliability:- </a:t>
            </a:r>
            <a:r>
              <a:rPr lang="en-US" b="1" dirty="0" smtClean="0">
                <a:latin typeface="Times New Roman" panose="02020603050405020304" pitchFamily="18" charset="0"/>
                <a:cs typeface="Times New Roman" panose="02020603050405020304" pitchFamily="18" charset="0"/>
              </a:rPr>
              <a:t>2000 Working Hours</a:t>
            </a:r>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Mounting:- </a:t>
            </a:r>
            <a:r>
              <a:rPr lang="en-US" b="1" dirty="0" smtClean="0">
                <a:latin typeface="Times New Roman" panose="02020603050405020304" pitchFamily="18" charset="0"/>
                <a:cs typeface="Times New Roman" panose="02020603050405020304" pitchFamily="18" charset="0"/>
              </a:rPr>
              <a:t>Vertical Mounting</a:t>
            </a:r>
            <a:endParaRPr lang="en-IN" b="1"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5984" y="2639683"/>
            <a:ext cx="1174473" cy="406304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7081" y="250166"/>
            <a:ext cx="1194732" cy="6452558"/>
          </a:xfrm>
          <a:prstGeom prst="rect">
            <a:avLst/>
          </a:prstGeom>
        </p:spPr>
      </p:pic>
      <p:sp>
        <p:nvSpPr>
          <p:cNvPr id="6" name="Title 3"/>
          <p:cNvSpPr txBox="1">
            <a:spLocks noGrp="1"/>
          </p:cNvSpPr>
          <p:nvPr>
            <p:ph type="title"/>
          </p:nvPr>
        </p:nvSpPr>
        <p:spPr>
          <a:xfrm>
            <a:off x="2291368" y="250166"/>
            <a:ext cx="5577168" cy="1031051"/>
          </a:xfrm>
          <a:prstGeom prst="rect">
            <a:avLst/>
          </a:prstGeom>
          <a:noFill/>
        </p:spPr>
        <p:txBody>
          <a:bodyPr wrap="none" rtlCol="0">
            <a:spAutoFit/>
          </a:bodyPr>
          <a:lstStyle/>
          <a:p>
            <a:pPr marL="285750" indent="-285750">
              <a:buFont typeface="Wingdings" panose="05000000000000000000" pitchFamily="2" charset="2"/>
              <a:buChar char="§"/>
            </a:pPr>
            <a:r>
              <a:rPr lang="en-US" sz="2500" b="1" dirty="0" smtClean="0">
                <a:latin typeface="Times New Roman" panose="02020603050405020304" pitchFamily="18" charset="0"/>
                <a:cs typeface="Times New Roman" panose="02020603050405020304" pitchFamily="18" charset="0"/>
              </a:rPr>
              <a:t>HYDRAULIC CNG INTENSIFIERS</a:t>
            </a:r>
            <a:endParaRPr lang="en-US" sz="25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1265750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623" y="516862"/>
            <a:ext cx="3446231" cy="6120506"/>
          </a:xfrm>
          <a:prstGeom prst="rect">
            <a:avLst/>
          </a:prstGeom>
        </p:spPr>
      </p:pic>
      <p:sp>
        <p:nvSpPr>
          <p:cNvPr id="5" name="TextBox 4"/>
          <p:cNvSpPr txBox="1"/>
          <p:nvPr/>
        </p:nvSpPr>
        <p:spPr>
          <a:xfrm>
            <a:off x="2828143" y="858205"/>
            <a:ext cx="5979695" cy="3970318"/>
          </a:xfrm>
          <a:prstGeom prst="rect">
            <a:avLst/>
          </a:prstGeom>
          <a:noFill/>
        </p:spPr>
        <p:txBody>
          <a:bodyPr wrap="square" rtlCol="0" anchor="ctr">
            <a:spAutoFit/>
          </a:bodyPr>
          <a:lstStyle/>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Hyd. Working Max. Pressure:- </a:t>
            </a:r>
            <a:r>
              <a:rPr lang="en-US" b="1" dirty="0" smtClean="0">
                <a:latin typeface="Times New Roman" panose="02020603050405020304" pitchFamily="18" charset="0"/>
                <a:cs typeface="Times New Roman" panose="02020603050405020304" pitchFamily="18" charset="0"/>
              </a:rPr>
              <a:t>250 Bar</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Hyd. Static test pressure :- </a:t>
            </a:r>
            <a:r>
              <a:rPr lang="en-US" b="1" dirty="0" smtClean="0">
                <a:latin typeface="Times New Roman" panose="02020603050405020304" pitchFamily="18" charset="0"/>
                <a:cs typeface="Times New Roman" panose="02020603050405020304" pitchFamily="18" charset="0"/>
              </a:rPr>
              <a:t>375 Bar</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Operating speed :- </a:t>
            </a:r>
            <a:r>
              <a:rPr lang="en-US" b="1" dirty="0" smtClean="0">
                <a:latin typeface="Times New Roman" panose="02020603050405020304" pitchFamily="18" charset="0"/>
                <a:cs typeface="Times New Roman" panose="02020603050405020304" pitchFamily="18" charset="0"/>
              </a:rPr>
              <a:t>0.6 m/sec</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Max .allowable speed for the seals:- </a:t>
            </a:r>
            <a:r>
              <a:rPr lang="en-US" b="1" dirty="0" smtClean="0">
                <a:latin typeface="Times New Roman" panose="02020603050405020304" pitchFamily="18" charset="0"/>
                <a:cs typeface="Times New Roman" panose="02020603050405020304" pitchFamily="18" charset="0"/>
              </a:rPr>
              <a:t>4 m/sec  </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Drive-Motor:- </a:t>
            </a:r>
            <a:r>
              <a:rPr lang="en-US" b="1" dirty="0" smtClean="0">
                <a:latin typeface="Times New Roman" panose="02020603050405020304" pitchFamily="18" charset="0"/>
                <a:cs typeface="Times New Roman" panose="02020603050405020304" pitchFamily="18" charset="0"/>
              </a:rPr>
              <a:t>22 |37 Kw (Flame Proof)</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Flow Rate:- </a:t>
            </a:r>
            <a:r>
              <a:rPr lang="en-US" b="1" dirty="0" smtClean="0">
                <a:latin typeface="Times New Roman" panose="02020603050405020304" pitchFamily="18" charset="0"/>
                <a:cs typeface="Times New Roman" panose="02020603050405020304" pitchFamily="18" charset="0"/>
              </a:rPr>
              <a:t>450 | 650 SCMH</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Max. Operating Temperature for Hyd. System :-</a:t>
            </a:r>
            <a:r>
              <a:rPr lang="en-US" b="1" dirty="0" smtClean="0">
                <a:latin typeface="Times New Roman" panose="02020603050405020304" pitchFamily="18" charset="0"/>
                <a:cs typeface="Times New Roman" panose="02020603050405020304" pitchFamily="18" charset="0"/>
              </a:rPr>
              <a:t>80ºc</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Max. Operating Temperature for seals :- </a:t>
            </a:r>
            <a:r>
              <a:rPr lang="en-US" b="1" dirty="0" smtClean="0">
                <a:latin typeface="Times New Roman" panose="02020603050405020304" pitchFamily="18" charset="0"/>
                <a:cs typeface="Times New Roman" panose="02020603050405020304" pitchFamily="18" charset="0"/>
              </a:rPr>
              <a:t>150ºc</a:t>
            </a:r>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Cooling Method:- </a:t>
            </a:r>
            <a:r>
              <a:rPr lang="en-US" b="1" dirty="0" smtClean="0">
                <a:latin typeface="Times New Roman" panose="02020603050405020304" pitchFamily="18" charset="0"/>
                <a:cs typeface="Times New Roman" panose="02020603050405020304" pitchFamily="18" charset="0"/>
              </a:rPr>
              <a:t>Air Cooling</a:t>
            </a: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Priority Panel:- </a:t>
            </a:r>
            <a:r>
              <a:rPr lang="en-US" b="1" dirty="0" smtClean="0">
                <a:latin typeface="Times New Roman" panose="02020603050405020304" pitchFamily="18" charset="0"/>
                <a:cs typeface="Times New Roman" panose="02020603050405020304" pitchFamily="18" charset="0"/>
              </a:rPr>
              <a:t>3 Lines (as per customer requirement)</a:t>
            </a:r>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Reliability:- </a:t>
            </a:r>
            <a:r>
              <a:rPr lang="en-US" b="1" dirty="0" smtClean="0">
                <a:latin typeface="Times New Roman" panose="02020603050405020304" pitchFamily="18" charset="0"/>
                <a:cs typeface="Times New Roman" panose="02020603050405020304" pitchFamily="18" charset="0"/>
              </a:rPr>
              <a:t>2000 Working Hours</a:t>
            </a:r>
          </a:p>
          <a:p>
            <a:pPr marL="285750" indent="-285750" algn="just">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Mounting</a:t>
            </a:r>
            <a:r>
              <a:rPr lang="en-US" b="1" dirty="0" smtClean="0">
                <a:latin typeface="Times New Roman" panose="02020603050405020304" pitchFamily="18" charset="0"/>
                <a:cs typeface="Times New Roman" panose="02020603050405020304" pitchFamily="18" charset="0"/>
              </a:rPr>
              <a:t>:- Horizontal Mounting</a:t>
            </a:r>
            <a:endParaRPr lang="en-IN"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sp>
        <p:nvSpPr>
          <p:cNvPr id="6" name="Title 3"/>
          <p:cNvSpPr txBox="1">
            <a:spLocks noGrp="1"/>
          </p:cNvSpPr>
          <p:nvPr>
            <p:ph type="title"/>
          </p:nvPr>
        </p:nvSpPr>
        <p:spPr>
          <a:xfrm>
            <a:off x="2262185" y="342679"/>
            <a:ext cx="5577168" cy="1031051"/>
          </a:xfrm>
          <a:prstGeom prst="rect">
            <a:avLst/>
          </a:prstGeom>
          <a:noFill/>
        </p:spPr>
        <p:txBody>
          <a:bodyPr wrap="none" rtlCol="0">
            <a:spAutoFit/>
          </a:bodyPr>
          <a:lstStyle/>
          <a:p>
            <a:pPr marL="285750" indent="-285750">
              <a:buFont typeface="Wingdings" panose="05000000000000000000" pitchFamily="2" charset="2"/>
              <a:buChar char="§"/>
            </a:pPr>
            <a:r>
              <a:rPr lang="en-US" sz="2500" b="1" dirty="0" smtClean="0">
                <a:latin typeface="Times New Roman" panose="02020603050405020304" pitchFamily="18" charset="0"/>
                <a:cs typeface="Times New Roman" panose="02020603050405020304" pitchFamily="18" charset="0"/>
              </a:rPr>
              <a:t>HYDRAULIC CNG INTENSIFIERS</a:t>
            </a:r>
            <a:endParaRPr lang="en-US" sz="25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3934244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9926" y="364656"/>
            <a:ext cx="3398687" cy="477054"/>
          </a:xfrm>
          <a:prstGeom prst="rect">
            <a:avLst/>
          </a:prstGeom>
        </p:spPr>
        <p:txBody>
          <a:bodyPr wrap="none">
            <a:spAutoFit/>
          </a:bodyPr>
          <a:lstStyle/>
          <a:p>
            <a:pPr marL="285750" indent="-285750">
              <a:buFont typeface="Wingdings" panose="05000000000000000000" pitchFamily="2" charset="2"/>
              <a:buChar char="§"/>
            </a:pPr>
            <a:r>
              <a:rPr lang="en-US" sz="2500" b="1" dirty="0" smtClean="0">
                <a:latin typeface="Times New Roman" panose="02020603050405020304" pitchFamily="18" charset="0"/>
                <a:cs typeface="Times New Roman" panose="02020603050405020304" pitchFamily="18" charset="0"/>
              </a:rPr>
              <a:t>HYDRAULIC JACK</a:t>
            </a:r>
            <a:endParaRPr lang="en-US" sz="2500" b="1" dirty="0">
              <a:latin typeface="Times New Roman" panose="02020603050405020304" pitchFamily="18" charset="0"/>
              <a:cs typeface="Times New Roman" panose="02020603050405020304" pitchFamily="18" charset="0"/>
            </a:endParaRPr>
          </a:p>
        </p:txBody>
      </p:sp>
      <p:pic>
        <p:nvPicPr>
          <p:cNvPr id="7" name="Picture 2" descr="C:\Documents and Settings\admin\My Documents\Photo from Mobile\IMG014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9926" y="1612830"/>
            <a:ext cx="5299881" cy="397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388809" y="2235020"/>
            <a:ext cx="3415246" cy="1369606"/>
          </a:xfrm>
          <a:prstGeom prst="rect">
            <a:avLst/>
          </a:prstGeom>
        </p:spPr>
        <p:txBody>
          <a:bodyPr wrap="square">
            <a:spAutoFit/>
          </a:bodyPr>
          <a:lstStyle/>
          <a:p>
            <a:pPr>
              <a:tabLst>
                <a:tab pos="810895" algn="l"/>
              </a:tabLst>
            </a:pPr>
            <a:r>
              <a:rPr lang="en-US" sz="1100" dirty="0">
                <a:latin typeface="Times New Roman" panose="02020603050405020304" pitchFamily="18" charset="0"/>
                <a:ea typeface="Times New Roman" panose="02020603050405020304" pitchFamily="18" charset="0"/>
                <a:cs typeface="Mangal"/>
              </a:rPr>
              <a:t> </a:t>
            </a:r>
            <a:endParaRPr lang="en-US" dirty="0">
              <a:latin typeface="Calibri Light" panose="020F0302020204030204" pitchFamily="34" charset="0"/>
              <a:ea typeface="Times New Roman" panose="02020603050405020304" pitchFamily="18" charset="0"/>
              <a:cs typeface="Mangal"/>
            </a:endParaRPr>
          </a:p>
          <a:p>
            <a:pPr marL="342900" marR="0" lvl="0" indent="-342900">
              <a:spcBef>
                <a:spcPts val="0"/>
              </a:spcBef>
              <a:spcAft>
                <a:spcPts val="0"/>
              </a:spcAft>
              <a:buFont typeface="Symbol" panose="05050102010706020507" pitchFamily="18" charset="2"/>
              <a:buChar char=""/>
            </a:pPr>
            <a:r>
              <a:rPr lang="en-US" b="1" dirty="0">
                <a:latin typeface="Times New Roman" panose="02020603050405020304" pitchFamily="18" charset="0"/>
                <a:ea typeface="Times New Roman" panose="02020603050405020304" pitchFamily="18" charset="0"/>
                <a:cs typeface="Mangal"/>
              </a:rPr>
              <a:t>Specifications</a:t>
            </a:r>
            <a:r>
              <a:rPr lang="en-US" dirty="0">
                <a:latin typeface="Times New Roman" panose="02020603050405020304" pitchFamily="18" charset="0"/>
                <a:ea typeface="Times New Roman" panose="02020603050405020304" pitchFamily="18" charset="0"/>
                <a:cs typeface="Mangal"/>
              </a:rPr>
              <a:t> </a:t>
            </a:r>
            <a:endParaRPr lang="en-US" dirty="0" smtClean="0">
              <a:latin typeface="Times New Roman" panose="02020603050405020304" pitchFamily="18" charset="0"/>
              <a:ea typeface="Times New Roman" panose="02020603050405020304" pitchFamily="18" charset="0"/>
              <a:cs typeface="Mangal"/>
            </a:endParaRPr>
          </a:p>
          <a:p>
            <a:pPr marL="342900" marR="0" lvl="0" indent="-342900">
              <a:spcBef>
                <a:spcPts val="0"/>
              </a:spcBef>
              <a:spcAft>
                <a:spcPts val="0"/>
              </a:spcAft>
              <a:buFont typeface="Symbol" panose="05050102010706020507" pitchFamily="18" charset="2"/>
              <a:buChar char=""/>
            </a:pPr>
            <a:r>
              <a:rPr lang="en-US" dirty="0" smtClean="0">
                <a:latin typeface="Times New Roman" panose="02020603050405020304" pitchFamily="18" charset="0"/>
                <a:ea typeface="Times New Roman" panose="02020603050405020304" pitchFamily="18" charset="0"/>
                <a:cs typeface="Mangal"/>
              </a:rPr>
              <a:t>Capacity – 100 Ton</a:t>
            </a:r>
            <a:endParaRPr lang="en-US" dirty="0" smtClean="0">
              <a:latin typeface="Times New Roman" panose="02020603050405020304" pitchFamily="18" charset="0"/>
              <a:ea typeface="Times New Roman" panose="02020603050405020304" pitchFamily="18" charset="0"/>
              <a:cs typeface="Mangal"/>
            </a:endParaRPr>
          </a:p>
          <a:p>
            <a:pPr marL="342900" marR="0" lvl="0" indent="-342900">
              <a:spcBef>
                <a:spcPts val="0"/>
              </a:spcBef>
              <a:spcAft>
                <a:spcPts val="0"/>
              </a:spcAft>
              <a:buFont typeface="Symbol" panose="05050102010706020507" pitchFamily="18" charset="2"/>
              <a:buChar char=""/>
            </a:pPr>
            <a:r>
              <a:rPr lang="en-US" dirty="0" smtClean="0">
                <a:latin typeface="Times New Roman" panose="02020603050405020304" pitchFamily="18" charset="0"/>
                <a:ea typeface="Times New Roman" panose="02020603050405020304" pitchFamily="18" charset="0"/>
                <a:cs typeface="Mangal"/>
              </a:rPr>
              <a:t>Stroke </a:t>
            </a:r>
            <a:r>
              <a:rPr lang="en-US" dirty="0">
                <a:latin typeface="Times New Roman" panose="02020603050405020304" pitchFamily="18" charset="0"/>
                <a:ea typeface="Times New Roman" panose="02020603050405020304" pitchFamily="18" charset="0"/>
                <a:cs typeface="Mangal"/>
              </a:rPr>
              <a:t>Length – 150 mm</a:t>
            </a:r>
            <a:r>
              <a:rPr lang="en-US" dirty="0" smtClean="0">
                <a:latin typeface="Times New Roman" panose="02020603050405020304" pitchFamily="18" charset="0"/>
                <a:ea typeface="Times New Roman" panose="02020603050405020304" pitchFamily="18" charset="0"/>
                <a:cs typeface="Mangal"/>
              </a:rPr>
              <a:t>.</a:t>
            </a:r>
          </a:p>
          <a:p>
            <a:pPr marL="342900" marR="0" lvl="0" indent="-342900">
              <a:spcBef>
                <a:spcPts val="0"/>
              </a:spcBef>
              <a:spcAft>
                <a:spcPts val="0"/>
              </a:spcAft>
              <a:buFont typeface="Symbol" panose="05050102010706020507" pitchFamily="18" charset="2"/>
              <a:buChar char=""/>
            </a:pPr>
            <a:r>
              <a:rPr lang="en-US" dirty="0" smtClean="0">
                <a:effectLst/>
                <a:latin typeface="Times New Roman" panose="02020603050405020304" pitchFamily="18" charset="0"/>
                <a:ea typeface="Times New Roman" panose="02020603050405020304" pitchFamily="18" charset="0"/>
                <a:cs typeface="Mangal"/>
              </a:rPr>
              <a:t>Working Pressure – 700 bar</a:t>
            </a:r>
            <a:endParaRPr lang="en-US" dirty="0">
              <a:effectLst/>
              <a:latin typeface="Calibri Light" panose="020F0302020204030204" pitchFamily="34" charset="0"/>
              <a:ea typeface="Times New Roman" panose="02020603050405020304" pitchFamily="18" charset="0"/>
              <a:cs typeface="Mangal"/>
            </a:endParaRPr>
          </a:p>
        </p:txBody>
      </p:sp>
    </p:spTree>
    <p:extLst>
      <p:ext uri="{BB962C8B-B14F-4D97-AF65-F5344CB8AC3E}">
        <p14:creationId xmlns:p14="http://schemas.microsoft.com/office/powerpoint/2010/main" val="226802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pic>
        <p:nvPicPr>
          <p:cNvPr id="10247" name="Picture 3" descr="F:\INDUSTRIAL\QUOTATION\DRDO pune\1 hyd. component test bench\New specifications 08 01 2014\Photo 15012014\Safe line Jack\DSC082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638" y="838200"/>
            <a:ext cx="29416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descr="F:\INDUSTRIAL\QUOTATION\DRDO pune\1 hyd. component test bench\New specifications 08 01 2014\Photo 15012014\Safe line Jack\DSC082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914" y="3657601"/>
            <a:ext cx="2859087"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5" descr="F:\INDUSTRIAL\QUOTATION\DRDO pune\1 hyd. component test bench\New specifications 08 01 2014\Photo 15012014\Safe line Jack\DSC083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45720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Box 16"/>
          <p:cNvSpPr txBox="1">
            <a:spLocks noChangeArrowheads="1"/>
          </p:cNvSpPr>
          <p:nvPr/>
        </p:nvSpPr>
        <p:spPr bwMode="auto">
          <a:xfrm>
            <a:off x="1823243" y="4397276"/>
            <a:ext cx="2362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r>
              <a:rPr lang="en-US" sz="1800" dirty="0">
                <a:solidFill>
                  <a:schemeClr val="tx1"/>
                </a:solidFill>
                <a:latin typeface="Times New Roman" panose="02020603050405020304" pitchFamily="18" charset="0"/>
                <a:cs typeface="Times New Roman" panose="02020603050405020304" pitchFamily="18" charset="0"/>
              </a:rPr>
              <a:t>Supplied more than 150 hydraulic jacks ranging from 5 tons to 500 tons capacity.</a:t>
            </a:r>
          </a:p>
          <a:p>
            <a:pPr eaLnBrk="1" hangingPunct="1">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 Hollow jacks</a:t>
            </a:r>
          </a:p>
          <a:p>
            <a:pPr eaLnBrk="1" hangingPunct="1">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 Gravity fall single acting</a:t>
            </a:r>
          </a:p>
          <a:p>
            <a:pPr eaLnBrk="1" hangingPunct="1">
              <a:buFont typeface="Arial" panose="020B0604020202020204" pitchFamily="34" charset="0"/>
              <a:buChar char="•"/>
            </a:pPr>
            <a:r>
              <a:rPr lang="en-US" sz="1800" dirty="0">
                <a:solidFill>
                  <a:schemeClr val="tx1"/>
                </a:solidFill>
                <a:latin typeface="Times New Roman" panose="02020603050405020304" pitchFamily="18" charset="0"/>
                <a:cs typeface="Times New Roman" panose="02020603050405020304" pitchFamily="18" charset="0"/>
              </a:rPr>
              <a:t> Spring return jacks</a:t>
            </a:r>
          </a:p>
        </p:txBody>
      </p:sp>
      <p:pic>
        <p:nvPicPr>
          <p:cNvPr id="1025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366" y="8382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Text Box 15"/>
          <p:cNvSpPr txBox="1">
            <a:spLocks noChangeArrowheads="1"/>
          </p:cNvSpPr>
          <p:nvPr/>
        </p:nvSpPr>
        <p:spPr bwMode="auto">
          <a:xfrm>
            <a:off x="1047829" y="28485"/>
            <a:ext cx="804158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742950" lvl="1"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JACK &amp; HAND PUMP 700 BAR.</a:t>
            </a:r>
            <a:endParaRPr lang="en-US" sz="2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7075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06555" y="225148"/>
            <a:ext cx="8948382" cy="5878532"/>
          </a:xfrm>
          <a:prstGeom prst="rect">
            <a:avLst/>
          </a:prstGeom>
        </p:spPr>
        <p:txBody>
          <a:bodyPr wrap="square">
            <a:spAutoFit/>
          </a:bodyPr>
          <a:lstStyle/>
          <a:p>
            <a:pPr marL="342900" indent="-342900">
              <a:buFont typeface="Wingdings" panose="05000000000000000000" pitchFamily="2" charset="2"/>
              <a:buChar char="§"/>
            </a:pPr>
            <a:r>
              <a:rPr lang="en-US" sz="2500" b="1" dirty="0" smtClean="0">
                <a:latin typeface="Times New Roman" panose="02020603050405020304" pitchFamily="18" charset="0"/>
                <a:cs typeface="Times New Roman" panose="02020603050405020304" pitchFamily="18" charset="0"/>
              </a:rPr>
              <a:t>MAINTENANCE ENGINEERING:</a:t>
            </a:r>
            <a:r>
              <a:rPr lang="en-US" b="1" dirty="0">
                <a:solidFill>
                  <a:srgbClr val="008000"/>
                </a:solidFill>
              </a:rPr>
              <a:t/>
            </a:r>
            <a:br>
              <a:rPr lang="en-US" b="1" dirty="0">
                <a:solidFill>
                  <a:srgbClr val="008000"/>
                </a:solidFill>
              </a:rPr>
            </a:br>
            <a:r>
              <a:rPr lang="en-US" b="1" dirty="0">
                <a:solidFill>
                  <a:srgbClr val="008000"/>
                </a:solidFill>
              </a:rPr>
              <a:t/>
            </a:r>
            <a:br>
              <a:rPr lang="en-US" b="1" dirty="0">
                <a:solidFill>
                  <a:srgbClr val="008000"/>
                </a:solidFill>
              </a:rPr>
            </a:br>
            <a:r>
              <a:rPr lang="en-US" b="1" dirty="0">
                <a:solidFill>
                  <a:srgbClr val="008000"/>
                </a:solidFill>
              </a:rPr>
              <a:t> </a:t>
            </a:r>
            <a:r>
              <a:rPr lang="en-US" b="1" dirty="0">
                <a:solidFill>
                  <a:srgbClr val="008000"/>
                </a:solidFill>
                <a:latin typeface="Times New Roman" panose="02020603050405020304" pitchFamily="18" charset="0"/>
                <a:cs typeface="Times New Roman" panose="02020603050405020304" pitchFamily="18" charset="0"/>
              </a:rPr>
              <a:t>REPAIRING AND </a:t>
            </a:r>
            <a:r>
              <a:rPr lang="en-US" b="1" dirty="0" smtClean="0">
                <a:solidFill>
                  <a:srgbClr val="008000"/>
                </a:solidFill>
                <a:latin typeface="Times New Roman" panose="02020603050405020304" pitchFamily="18" charset="0"/>
                <a:cs typeface="Times New Roman" panose="02020603050405020304" pitchFamily="18" charset="0"/>
              </a:rPr>
              <a:t>UP GRADATION </a:t>
            </a:r>
            <a:r>
              <a:rPr lang="en-US" b="1" dirty="0">
                <a:solidFill>
                  <a:srgbClr val="008000"/>
                </a:solidFill>
                <a:latin typeface="Times New Roman" panose="02020603050405020304" pitchFamily="18" charset="0"/>
                <a:cs typeface="Times New Roman" panose="02020603050405020304" pitchFamily="18" charset="0"/>
              </a:rPr>
              <a:t>OF EXISTING SYSTEMS</a:t>
            </a:r>
            <a:r>
              <a:rPr lang="en-US" b="1" dirty="0">
                <a:solidFill>
                  <a:srgbClr val="008000"/>
                </a:solidFill>
              </a:rPr>
              <a:t/>
            </a:r>
            <a:br>
              <a:rPr lang="en-US" b="1" dirty="0">
                <a:solidFill>
                  <a:srgbClr val="008000"/>
                </a:solidFill>
              </a:rPr>
            </a:br>
            <a:r>
              <a:rPr lang="en-US" b="1" dirty="0">
                <a:solidFill>
                  <a:srgbClr val="008000"/>
                </a:solidFill>
              </a:rPr>
              <a:t/>
            </a:r>
            <a:br>
              <a:rPr lang="en-US" b="1" dirty="0">
                <a:solidFill>
                  <a:srgbClr val="008000"/>
                </a:solidFill>
              </a:rPr>
            </a:br>
            <a:r>
              <a:rPr lang="en-US" b="1" dirty="0">
                <a:solidFill>
                  <a:srgbClr val="000099"/>
                </a:solidFill>
                <a:latin typeface="Times New Roman" panose="02020603050405020304" pitchFamily="18" charset="0"/>
                <a:cs typeface="Times New Roman" panose="02020603050405020304" pitchFamily="18" charset="0"/>
              </a:rPr>
              <a:t>“OUR CARE TO YOUR </a:t>
            </a:r>
            <a:r>
              <a:rPr lang="en-US" b="1" dirty="0" smtClean="0">
                <a:solidFill>
                  <a:srgbClr val="000099"/>
                </a:solidFill>
                <a:latin typeface="Times New Roman" panose="02020603050405020304" pitchFamily="18" charset="0"/>
                <a:cs typeface="Times New Roman" panose="02020603050405020304" pitchFamily="18" charset="0"/>
              </a:rPr>
              <a:t>EQUIPMENT'S; </a:t>
            </a:r>
            <a:r>
              <a:rPr lang="en-US" b="1" dirty="0">
                <a:solidFill>
                  <a:srgbClr val="000099"/>
                </a:solidFill>
                <a:latin typeface="Times New Roman" panose="02020603050405020304" pitchFamily="18" charset="0"/>
                <a:cs typeface="Times New Roman" panose="02020603050405020304" pitchFamily="18" charset="0"/>
              </a:rPr>
              <a:t>IMPROVES YOUR PRODUCTIVITY”</a:t>
            </a:r>
            <a:br>
              <a:rPr lang="en-US" b="1" dirty="0">
                <a:solidFill>
                  <a:srgbClr val="000099"/>
                </a:solidFill>
                <a:latin typeface="Times New Roman" panose="02020603050405020304" pitchFamily="18" charset="0"/>
                <a:cs typeface="Times New Roman" panose="02020603050405020304" pitchFamily="18" charset="0"/>
              </a:rPr>
            </a:br>
            <a:r>
              <a:rPr lang="en-US" sz="900" dirty="0"/>
              <a:t/>
            </a:r>
            <a:br>
              <a:rPr lang="en-US" sz="900" dirty="0"/>
            </a:br>
            <a:r>
              <a:rPr lang="en-US" dirty="0">
                <a:solidFill>
                  <a:srgbClr val="CC0000"/>
                </a:solidFill>
                <a:latin typeface="Times New Roman" panose="02020603050405020304" pitchFamily="18" charset="0"/>
                <a:cs typeface="Times New Roman" panose="02020603050405020304" pitchFamily="18" charset="0"/>
              </a:rPr>
              <a:t>Do you face the problems that machines are out of warranty and it is expensive to maintain these machines?</a:t>
            </a:r>
            <a:br>
              <a:rPr lang="en-US" dirty="0">
                <a:solidFill>
                  <a:srgbClr val="CC0000"/>
                </a:solidFill>
                <a:latin typeface="Times New Roman" panose="02020603050405020304" pitchFamily="18" charset="0"/>
                <a:cs typeface="Times New Roman" panose="02020603050405020304" pitchFamily="18" charset="0"/>
              </a:rPr>
            </a:br>
            <a:r>
              <a:rPr lang="en-US" dirty="0">
                <a:solidFill>
                  <a:srgbClr val="CC0000"/>
                </a:solidFill>
                <a:latin typeface="Times New Roman" panose="02020603050405020304" pitchFamily="18" charset="0"/>
                <a:cs typeface="Times New Roman" panose="02020603050405020304" pitchFamily="18" charset="0"/>
              </a:rPr>
              <a:t>	Do you need agency to support your maintenance staff to maintain these 	machines or to sharpen their fundamental engineering skills?</a:t>
            </a:r>
            <a:br>
              <a:rPr lang="en-US" dirty="0">
                <a:solidFill>
                  <a:srgbClr val="CC0000"/>
                </a:solidFill>
                <a:latin typeface="Times New Roman" panose="02020603050405020304" pitchFamily="18" charset="0"/>
                <a:cs typeface="Times New Roman" panose="02020603050405020304" pitchFamily="18" charset="0"/>
              </a:rPr>
            </a:br>
            <a:r>
              <a:rPr lang="en-US" dirty="0">
                <a:solidFill>
                  <a:srgbClr val="CC0000"/>
                </a:solidFill>
                <a:latin typeface="Times New Roman" panose="02020603050405020304" pitchFamily="18" charset="0"/>
                <a:cs typeface="Times New Roman" panose="02020603050405020304" pitchFamily="18" charset="0"/>
              </a:rPr>
              <a:t>Do you have hydraulically operated machines and facing problems for trouble shooting and maintenance?</a:t>
            </a:r>
            <a:br>
              <a:rPr lang="en-US" dirty="0">
                <a:solidFill>
                  <a:srgbClr val="CC0000"/>
                </a:solidFill>
                <a:latin typeface="Times New Roman" panose="02020603050405020304" pitchFamily="18" charset="0"/>
                <a:cs typeface="Times New Roman" panose="02020603050405020304" pitchFamily="18" charset="0"/>
              </a:rPr>
            </a:br>
            <a:r>
              <a:rPr lang="en-US" dirty="0">
                <a:solidFill>
                  <a:srgbClr val="CC0000"/>
                </a:solidFill>
                <a:latin typeface="Times New Roman" panose="02020603050405020304" pitchFamily="18" charset="0"/>
                <a:cs typeface="Times New Roman" panose="02020603050405020304" pitchFamily="18" charset="0"/>
              </a:rPr>
              <a:t>	Do you suffering from repetitive breakdowns or poor performance of any 	equipment or system?</a:t>
            </a:r>
            <a:br>
              <a:rPr lang="en-US" dirty="0">
                <a:solidFill>
                  <a:srgbClr val="CC0000"/>
                </a:solidFill>
                <a:latin typeface="Times New Roman" panose="02020603050405020304" pitchFamily="18" charset="0"/>
                <a:cs typeface="Times New Roman" panose="02020603050405020304" pitchFamily="18" charset="0"/>
              </a:rPr>
            </a:br>
            <a:r>
              <a:rPr lang="en-US" dirty="0">
                <a:solidFill>
                  <a:srgbClr val="CC0000"/>
                </a:solidFill>
                <a:latin typeface="Times New Roman" panose="02020603050405020304" pitchFamily="18" charset="0"/>
                <a:cs typeface="Times New Roman" panose="02020603050405020304" pitchFamily="18" charset="0"/>
              </a:rPr>
              <a:t>Are you looking for an agency to develop &amp; supply any spares which are not readily available or available but charged exorbitant by your current suppliers?</a:t>
            </a:r>
            <a:br>
              <a:rPr lang="en-US" dirty="0">
                <a:solidFill>
                  <a:srgbClr val="CC0000"/>
                </a:solidFill>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We have one stop solution for these problems you may be facing. We have gained immense exposure and experience in the area of maintenance engineering as well as development of product / </a:t>
            </a:r>
            <a:r>
              <a:rPr lang="en-US" dirty="0" err="1">
                <a:latin typeface="Times New Roman" panose="02020603050405020304" pitchFamily="18" charset="0"/>
                <a:cs typeface="Times New Roman" panose="02020603050405020304" pitchFamily="18" charset="0"/>
              </a:rPr>
              <a:t>SPMs</a:t>
            </a:r>
            <a:r>
              <a:rPr lang="en-US" dirty="0">
                <a:latin typeface="Times New Roman" panose="02020603050405020304" pitchFamily="18" charset="0"/>
                <a:cs typeface="Times New Roman" panose="02020603050405020304" pitchFamily="18" charset="0"/>
              </a:rPr>
              <a:t> / equipment; which we turn around and apply advantageously for your benefits.</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313" b="91875" l="3125" r="95313">
                        <a14:foregroundMark x1="34375" y1="5625" x2="50391" y2="7813"/>
                        <a14:foregroundMark x1="44141" y1="313" x2="43359" y2="313"/>
                        <a14:foregroundMark x1="92188" y1="5938" x2="92188" y2="5938"/>
                        <a14:foregroundMark x1="95313" y1="25313" x2="95313" y2="25313"/>
                        <a14:foregroundMark x1="50000" y1="71875" x2="50000" y2="71875"/>
                        <a14:foregroundMark x1="57031" y1="87813" x2="57031" y2="87813"/>
                        <a14:foregroundMark x1="53516" y1="85625" x2="53516" y2="85625"/>
                        <a14:foregroundMark x1="58203" y1="86563" x2="58203" y2="86563"/>
                        <a14:foregroundMark x1="8203" y1="50313" x2="8203" y2="50313"/>
                        <a14:foregroundMark x1="25391" y1="91875" x2="25391" y2="91875"/>
                        <a14:foregroundMark x1="17969" y1="40000" x2="17969" y2="40000"/>
                        <a14:foregroundMark x1="20703" y1="39063" x2="20703" y2="39063"/>
                        <a14:foregroundMark x1="14453" y1="39688" x2="14453" y2="39688"/>
                        <a14:foregroundMark x1="17578" y1="40313" x2="17578" y2="40313"/>
                        <a14:foregroundMark x1="15234" y1="41875" x2="15234" y2="41875"/>
                        <a14:foregroundMark x1="15234" y1="41875" x2="15234" y2="41875"/>
                        <a14:foregroundMark x1="13672" y1="45000" x2="13672" y2="45000"/>
                        <a14:foregroundMark x1="39063" y1="73438" x2="39063" y2="73438"/>
                        <a14:foregroundMark x1="39063" y1="70938" x2="39063" y2="70938"/>
                        <a14:foregroundMark x1="38281" y1="69375" x2="38281" y2="69375"/>
                        <a14:foregroundMark x1="39063" y1="70625" x2="39063" y2="70625"/>
                        <a14:foregroundMark x1="39063" y1="70625" x2="39063" y2="70625"/>
                        <a14:foregroundMark x1="39063" y1="70625" x2="39063" y2="70625"/>
                        <a14:foregroundMark x1="39063" y1="84375" x2="39063" y2="84375"/>
                        <a14:foregroundMark x1="38672" y1="87500" x2="38672" y2="87500"/>
                        <a14:foregroundMark x1="3125" y1="64688" x2="3125" y2="64688"/>
                        <a14:foregroundMark x1="83203" y1="19688" x2="83203" y2="19688"/>
                        <a14:foregroundMark x1="60938" y1="28750" x2="60938" y2="28750"/>
                      </a14:backgroundRemoval>
                    </a14:imgEffect>
                  </a14:imgLayer>
                </a14:imgProps>
              </a:ext>
              <a:ext uri="{28A0092B-C50C-407E-A947-70E740481C1C}">
                <a14:useLocalDpi xmlns:a14="http://schemas.microsoft.com/office/drawing/2010/main" val="0"/>
              </a:ext>
            </a:extLst>
          </a:blip>
          <a:stretch>
            <a:fillRect/>
          </a:stretch>
        </p:blipFill>
        <p:spPr>
          <a:xfrm>
            <a:off x="1095275" y="4335202"/>
            <a:ext cx="1778553" cy="2223192"/>
          </a:xfrm>
          <a:prstGeom prst="rect">
            <a:avLst/>
          </a:prstGeom>
        </p:spPr>
      </p:pic>
    </p:spTree>
    <p:extLst>
      <p:ext uri="{BB962C8B-B14F-4D97-AF65-F5344CB8AC3E}">
        <p14:creationId xmlns:p14="http://schemas.microsoft.com/office/powerpoint/2010/main" val="3798639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4"/>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pic>
        <p:nvPicPr>
          <p:cNvPr id="24581" name="Picture 4" descr="K:\sopan &amp; co\pump repairin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1" y="1828801"/>
            <a:ext cx="16541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838201"/>
            <a:ext cx="48768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5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114801"/>
            <a:ext cx="449580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4584" name="Text Box 15"/>
          <p:cNvSpPr txBox="1">
            <a:spLocks noChangeArrowheads="1"/>
          </p:cNvSpPr>
          <p:nvPr/>
        </p:nvSpPr>
        <p:spPr bwMode="auto">
          <a:xfrm>
            <a:off x="914399" y="227808"/>
            <a:ext cx="60186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742950" lvl="1"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PUMP REPAIRED</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24586" name="Text Box 15"/>
          <p:cNvSpPr txBox="1">
            <a:spLocks noChangeArrowheads="1"/>
          </p:cNvSpPr>
          <p:nvPr/>
        </p:nvSpPr>
        <p:spPr bwMode="auto">
          <a:xfrm rot="10800000" flipV="1">
            <a:off x="1295400" y="1155700"/>
            <a:ext cx="2971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lvl="1" eaLnBrk="1" hangingPunct="1"/>
            <a:r>
              <a:rPr lang="en-US" sz="1600" dirty="0">
                <a:solidFill>
                  <a:srgbClr val="0000FF"/>
                </a:solidFill>
                <a:latin typeface="Times New Roman" panose="02020603050405020304" pitchFamily="18" charset="0"/>
                <a:cs typeface="Times New Roman" panose="02020603050405020304" pitchFamily="18" charset="0"/>
              </a:rPr>
              <a:t>Makes:-</a:t>
            </a:r>
          </a:p>
          <a:p>
            <a:pPr lvl="1" eaLnBrk="1" hangingPunct="1"/>
            <a:r>
              <a:rPr lang="en-US" sz="1600" dirty="0">
                <a:solidFill>
                  <a:srgbClr val="0000FF"/>
                </a:solidFill>
                <a:latin typeface="Times New Roman" panose="02020603050405020304" pitchFamily="18" charset="0"/>
                <a:cs typeface="Times New Roman" panose="02020603050405020304" pitchFamily="18" charset="0"/>
              </a:rPr>
              <a:t>Hydro matic, Germany</a:t>
            </a:r>
          </a:p>
          <a:p>
            <a:pPr lvl="1" eaLnBrk="1" hangingPunct="1"/>
            <a:r>
              <a:rPr lang="en-US" sz="1600" dirty="0">
                <a:solidFill>
                  <a:srgbClr val="0000FF"/>
                </a:solidFill>
                <a:latin typeface="Times New Roman" panose="02020603050405020304" pitchFamily="18" charset="0"/>
                <a:cs typeface="Times New Roman" panose="02020603050405020304" pitchFamily="18" charset="0"/>
              </a:rPr>
              <a:t>Rexroth, Germany</a:t>
            </a:r>
          </a:p>
          <a:p>
            <a:pPr lvl="1" eaLnBrk="1" hangingPunct="1"/>
            <a:r>
              <a:rPr lang="en-US" sz="1600" dirty="0">
                <a:solidFill>
                  <a:srgbClr val="0000FF"/>
                </a:solidFill>
                <a:latin typeface="Times New Roman" panose="02020603050405020304" pitchFamily="18" charset="0"/>
                <a:cs typeface="Times New Roman" panose="02020603050405020304" pitchFamily="18" charset="0"/>
              </a:rPr>
              <a:t>Parker, France, </a:t>
            </a:r>
          </a:p>
          <a:p>
            <a:pPr lvl="1" eaLnBrk="1" hangingPunct="1"/>
            <a:r>
              <a:rPr lang="en-US" sz="1600" dirty="0">
                <a:solidFill>
                  <a:srgbClr val="0000FF"/>
                </a:solidFill>
                <a:latin typeface="Times New Roman" panose="02020603050405020304" pitchFamily="18" charset="0"/>
                <a:cs typeface="Times New Roman" panose="02020603050405020304" pitchFamily="18" charset="0"/>
              </a:rPr>
              <a:t>Linde, Germany</a:t>
            </a:r>
          </a:p>
          <a:p>
            <a:pPr lvl="1" eaLnBrk="1" hangingPunct="1"/>
            <a:r>
              <a:rPr lang="en-US" sz="1600" dirty="0">
                <a:solidFill>
                  <a:srgbClr val="0000FF"/>
                </a:solidFill>
                <a:latin typeface="Times New Roman" panose="02020603050405020304" pitchFamily="18" charset="0"/>
                <a:cs typeface="Times New Roman" panose="02020603050405020304" pitchFamily="18" charset="0"/>
              </a:rPr>
              <a:t>Yuken, Japan</a:t>
            </a:r>
          </a:p>
          <a:p>
            <a:pPr lvl="1" eaLnBrk="1" hangingPunct="1"/>
            <a:r>
              <a:rPr lang="en-US" sz="1600" dirty="0">
                <a:solidFill>
                  <a:srgbClr val="0000FF"/>
                </a:solidFill>
                <a:latin typeface="Times New Roman" panose="02020603050405020304" pitchFamily="18" charset="0"/>
                <a:cs typeface="Times New Roman" panose="02020603050405020304" pitchFamily="18" charset="0"/>
              </a:rPr>
              <a:t>Atos, Itali</a:t>
            </a:r>
          </a:p>
        </p:txBody>
      </p:sp>
      <p:pic>
        <p:nvPicPr>
          <p:cNvPr id="14" name="Picture 7" descr="E:\Photos\hyd REPAIRING\DSC02366.JPG"/>
          <p:cNvPicPr>
            <a:picLocks noChangeAspect="1" noChangeArrowheads="1"/>
          </p:cNvPicPr>
          <p:nvPr/>
        </p:nvPicPr>
        <p:blipFill>
          <a:blip r:embed="rId5" cstate="email"/>
          <a:srcRect/>
          <a:stretch>
            <a:fillRect/>
          </a:stretch>
        </p:blipFill>
        <p:spPr bwMode="auto">
          <a:xfrm>
            <a:off x="1752600" y="3581400"/>
            <a:ext cx="3962400" cy="2971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2930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sp>
        <p:nvSpPr>
          <p:cNvPr id="25605" name="Text Box 15"/>
          <p:cNvSpPr txBox="1">
            <a:spLocks noChangeArrowheads="1"/>
          </p:cNvSpPr>
          <p:nvPr/>
        </p:nvSpPr>
        <p:spPr bwMode="auto">
          <a:xfrm>
            <a:off x="1129352" y="135404"/>
            <a:ext cx="87925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742950" lvl="1"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PUMP REPAIRING AND TESTING,</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256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358" y="1201295"/>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608" name="Picture 4"/>
          <p:cNvPicPr>
            <a:picLocks noChangeAspect="1" noChangeArrowheads="1"/>
          </p:cNvPicPr>
          <p:nvPr/>
        </p:nvPicPr>
        <p:blipFill>
          <a:blip r:embed="rId4">
            <a:extLst>
              <a:ext uri="{28A0092B-C50C-407E-A947-70E740481C1C}">
                <a14:useLocalDpi xmlns:a14="http://schemas.microsoft.com/office/drawing/2010/main" val="0"/>
              </a:ext>
            </a:extLst>
          </a:blip>
          <a:srcRect b="33333"/>
          <a:stretch>
            <a:fillRect/>
          </a:stretch>
        </p:blipFill>
        <p:spPr bwMode="auto">
          <a:xfrm>
            <a:off x="1676400" y="1219200"/>
            <a:ext cx="548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609" name="Picture 5"/>
          <p:cNvPicPr>
            <a:picLocks noChangeAspect="1" noChangeArrowheads="1"/>
          </p:cNvPicPr>
          <p:nvPr/>
        </p:nvPicPr>
        <p:blipFill>
          <a:blip r:embed="rId5">
            <a:extLst>
              <a:ext uri="{28A0092B-C50C-407E-A947-70E740481C1C}">
                <a14:useLocalDpi xmlns:a14="http://schemas.microsoft.com/office/drawing/2010/main" val="0"/>
              </a:ext>
            </a:extLst>
          </a:blip>
          <a:srcRect b="27658"/>
          <a:stretch>
            <a:fillRect/>
          </a:stretch>
        </p:blipFill>
        <p:spPr bwMode="auto">
          <a:xfrm>
            <a:off x="1752601" y="4191000"/>
            <a:ext cx="5667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6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2258" y="41910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058890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pic>
        <p:nvPicPr>
          <p:cNvPr id="26630" name="Picture 3" descr="E:\Photos\hyd REPAIRING\Hydromotor I\DSC068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914" y="838200"/>
            <a:ext cx="359568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15"/>
          <p:cNvSpPr txBox="1">
            <a:spLocks noChangeArrowheads="1"/>
          </p:cNvSpPr>
          <p:nvPr/>
        </p:nvSpPr>
        <p:spPr bwMode="auto">
          <a:xfrm>
            <a:off x="1219198" y="235425"/>
            <a:ext cx="60277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742950" lvl="1"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HYDRO-MOTOR REPAIRED</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26632" name="Text Box 15"/>
          <p:cNvSpPr txBox="1">
            <a:spLocks noChangeArrowheads="1"/>
          </p:cNvSpPr>
          <p:nvPr/>
        </p:nvSpPr>
        <p:spPr bwMode="auto">
          <a:xfrm rot="10800000" flipV="1">
            <a:off x="1219200" y="1066325"/>
            <a:ext cx="2971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lvl="1" eaLnBrk="1" hangingPunct="1"/>
            <a:r>
              <a:rPr lang="en-US" sz="1800" dirty="0">
                <a:solidFill>
                  <a:srgbClr val="0000FF"/>
                </a:solidFill>
                <a:latin typeface="Times New Roman" panose="02020603050405020304" pitchFamily="18" charset="0"/>
                <a:cs typeface="Times New Roman" panose="02020603050405020304" pitchFamily="18" charset="0"/>
              </a:rPr>
              <a:t>Makes:-</a:t>
            </a:r>
          </a:p>
          <a:p>
            <a:pPr lvl="1" eaLnBrk="1" hangingPunct="1"/>
            <a:r>
              <a:rPr lang="en-US" sz="1800" dirty="0">
                <a:solidFill>
                  <a:srgbClr val="0000FF"/>
                </a:solidFill>
                <a:latin typeface="Times New Roman" panose="02020603050405020304" pitchFamily="18" charset="0"/>
                <a:cs typeface="Times New Roman" panose="02020603050405020304" pitchFamily="18" charset="0"/>
              </a:rPr>
              <a:t>Intra, Itali, </a:t>
            </a:r>
          </a:p>
          <a:p>
            <a:pPr lvl="1" eaLnBrk="1" hangingPunct="1"/>
            <a:r>
              <a:rPr lang="en-US" sz="1800" dirty="0">
                <a:solidFill>
                  <a:srgbClr val="0000FF"/>
                </a:solidFill>
                <a:latin typeface="Times New Roman" panose="02020603050405020304" pitchFamily="18" charset="0"/>
                <a:cs typeface="Times New Roman" panose="02020603050405020304" pitchFamily="18" charset="0"/>
              </a:rPr>
              <a:t>Staffa, USA,</a:t>
            </a:r>
          </a:p>
          <a:p>
            <a:pPr lvl="1" eaLnBrk="1" hangingPunct="1"/>
            <a:r>
              <a:rPr lang="en-US" sz="1800" dirty="0">
                <a:solidFill>
                  <a:srgbClr val="0000FF"/>
                </a:solidFill>
                <a:latin typeface="Times New Roman" panose="02020603050405020304" pitchFamily="18" charset="0"/>
                <a:cs typeface="Times New Roman" panose="02020603050405020304" pitchFamily="18" charset="0"/>
              </a:rPr>
              <a:t>Dusterloh, German</a:t>
            </a:r>
          </a:p>
          <a:p>
            <a:pPr lvl="1" eaLnBrk="1" hangingPunct="1"/>
            <a:r>
              <a:rPr lang="en-US" sz="1800" dirty="0">
                <a:solidFill>
                  <a:srgbClr val="0000FF"/>
                </a:solidFill>
                <a:latin typeface="Times New Roman" panose="02020603050405020304" pitchFamily="18" charset="0"/>
                <a:cs typeface="Times New Roman" panose="02020603050405020304" pitchFamily="18" charset="0"/>
              </a:rPr>
              <a:t>Kawasaki, Japan</a:t>
            </a:r>
          </a:p>
        </p:txBody>
      </p:sp>
      <p:pic>
        <p:nvPicPr>
          <p:cNvPr id="266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114800"/>
            <a:ext cx="23622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663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667000"/>
            <a:ext cx="50038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1304293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sp>
        <p:nvSpPr>
          <p:cNvPr id="27652" name="TextBox 17"/>
          <p:cNvSpPr txBox="1">
            <a:spLocks noChangeArrowheads="1"/>
          </p:cNvSpPr>
          <p:nvPr/>
        </p:nvSpPr>
        <p:spPr bwMode="auto">
          <a:xfrm>
            <a:off x="1905000" y="284947"/>
            <a:ext cx="8305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285750"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HYDRO-PNEUMATIC PUMP REPAIRING</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276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2185988"/>
            <a:ext cx="8393113"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56" name="Picture 24" descr="20090615_PUMP%2520stick%2520relea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076" y="1066801"/>
            <a:ext cx="153352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6" descr="Power-Press-Machine-Spare-Parts-2484_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762001"/>
            <a:ext cx="28194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2" descr="Logo von Maxima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194" y="1388270"/>
            <a:ext cx="24003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538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25870" y="776696"/>
            <a:ext cx="7983415" cy="4154984"/>
          </a:xfrm>
          <a:prstGeom prst="rect">
            <a:avLst/>
          </a:prstGeom>
          <a:noFill/>
        </p:spPr>
        <p:txBody>
          <a:bodyPr wrap="square" rtlCol="0">
            <a:spAutoFit/>
          </a:bodyPr>
          <a:lstStyle/>
          <a:p>
            <a:pPr marL="342900" lvl="0" indent="-342900">
              <a:spcAft>
                <a:spcPts val="0"/>
              </a:spcAft>
              <a:buFont typeface="Symbol" panose="05050102010706020507" pitchFamily="18" charset="2"/>
              <a:buChar char=""/>
              <a:tabLst>
                <a:tab pos="457200" algn="l"/>
              </a:tabLst>
            </a:pPr>
            <a:r>
              <a:rPr lang="en-US" b="1" dirty="0" smtClean="0">
                <a:solidFill>
                  <a:srgbClr val="FFFFFF"/>
                </a:solidFill>
                <a:effectLst/>
                <a:latin typeface="Arial" panose="020B0604020202020204" pitchFamily="34" charset="0"/>
                <a:ea typeface="Times New Roman" panose="02020603050405020304" pitchFamily="18" charset="0"/>
              </a:rPr>
              <a:t>W</a:t>
            </a:r>
            <a:r>
              <a:rPr lang="en-US" b="1" dirty="0" smtClean="0">
                <a:solidFill>
                  <a:srgbClr val="000080"/>
                </a:solidFill>
                <a:effectLst/>
                <a:latin typeface="Arial" panose="020B0604020202020204" pitchFamily="34" charset="0"/>
                <a:ea typeface="Times New Roman" panose="02020603050405020304" pitchFamily="18" charset="0"/>
              </a:rPr>
              <a:t>              </a:t>
            </a:r>
          </a:p>
          <a:p>
            <a:pPr marL="342900" lvl="0" indent="-342900">
              <a:spcAft>
                <a:spcPts val="0"/>
              </a:spcAft>
              <a:buFont typeface="Symbol" panose="05050102010706020507" pitchFamily="18" charset="2"/>
              <a:buChar char=""/>
              <a:tabLst>
                <a:tab pos="457200" algn="l"/>
              </a:tabLst>
            </a:pPr>
            <a:endParaRPr lang="en-US" b="1" dirty="0">
              <a:solidFill>
                <a:srgbClr val="000080"/>
              </a:solidFill>
              <a:latin typeface="Arial" panose="020B0604020202020204" pitchFamily="34" charset="0"/>
              <a:ea typeface="Times New Roman" panose="02020603050405020304" pitchFamily="18" charset="0"/>
            </a:endParaRPr>
          </a:p>
          <a:p>
            <a:pPr lvl="0">
              <a:spcAft>
                <a:spcPts val="0"/>
              </a:spcAft>
              <a:tabLst>
                <a:tab pos="457200" algn="l"/>
              </a:tabLst>
            </a:pPr>
            <a:endParaRPr lang="en-US" b="1" dirty="0" smtClean="0">
              <a:solidFill>
                <a:srgbClr val="000080"/>
              </a:solidFill>
              <a:effectLst/>
              <a:latin typeface="Arial" panose="020B0604020202020204" pitchFamily="34" charset="0"/>
              <a:ea typeface="Times New Roman" panose="02020603050405020304" pitchFamily="18" charset="0"/>
            </a:endParaRPr>
          </a:p>
          <a:p>
            <a:pPr lvl="0">
              <a:spcAft>
                <a:spcPts val="0"/>
              </a:spcAft>
              <a:tabLst>
                <a:tab pos="457200" algn="l"/>
              </a:tabLst>
            </a:pPr>
            <a:r>
              <a:rPr lang="en-US" b="1" dirty="0" smtClean="0">
                <a:solidFill>
                  <a:srgbClr val="000080"/>
                </a:solidFill>
                <a:effectLst/>
                <a:latin typeface="Arial" panose="020B0604020202020204" pitchFamily="34" charset="0"/>
                <a:ea typeface="Times New Roman" panose="02020603050405020304" pitchFamily="18" charset="0"/>
              </a:rPr>
              <a:t>   </a:t>
            </a: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We would like to be associated with you as a supplier to work on any relevant assignments where we can benefit you. We request you to give us enquiries in the above mentioned areas which we can discuss further with you. </a:t>
            </a:r>
          </a:p>
          <a:p>
            <a:pPr lvl="0">
              <a:spcAft>
                <a:spcPts val="0"/>
              </a:spcAft>
              <a:tabLst>
                <a:tab pos="457200" algn="l"/>
              </a:tabLst>
            </a:pP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Thanking you and looking forward to favorable response.</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en-US"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Aft>
                <a:spcPts val="0"/>
              </a:spcAft>
            </a:pPr>
            <a:r>
              <a:rPr lang="en-US" b="1"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Sincerely yours,</a:t>
            </a:r>
            <a:endParaRPr lang="en-IN"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Aft>
                <a:spcPts val="0"/>
              </a:spcAft>
            </a:pPr>
            <a:r>
              <a:rPr lang="it-IT" b="1"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Mr.Radhakrishna Ghule</a:t>
            </a:r>
            <a:endParaRPr lang="en-IN"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Aft>
                <a:spcPts val="0"/>
              </a:spcAft>
            </a:pPr>
            <a:r>
              <a:rPr lang="it-IT" sz="1600" b="1" dirty="0" smtClean="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 09860795704</a:t>
            </a:r>
            <a:endParaRPr lang="en-IN"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Aft>
                <a:spcPts val="0"/>
              </a:spcAft>
            </a:pPr>
            <a:r>
              <a:rPr lang="it-IT" sz="1400" b="1" u="sng"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rkghule@nbtindia.co.in</a:t>
            </a:r>
            <a:endParaRPr lang="en-IN" sz="1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2468670" y="1043797"/>
            <a:ext cx="8573141" cy="506370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3641668" y="5282726"/>
            <a:ext cx="7010120" cy="769441"/>
          </a:xfrm>
          <a:prstGeom prst="rect">
            <a:avLst/>
          </a:prstGeom>
        </p:spPr>
        <p:txBody>
          <a:bodyPr wrap="square">
            <a:spAutoFit/>
          </a:bodyPr>
          <a:lstStyle/>
          <a:p>
            <a:r>
              <a:rPr lang="it-IT" sz="1600" b="1" dirty="0" smtClean="0">
                <a:solidFill>
                  <a:schemeClr val="accent6">
                    <a:lumMod val="50000"/>
                  </a:schemeClr>
                </a:solidFill>
                <a:latin typeface="Times New Roman" panose="02020603050405020304" pitchFamily="18" charset="0"/>
                <a:cs typeface="Times New Roman" panose="02020603050405020304" pitchFamily="18" charset="0"/>
              </a:rPr>
              <a:t>---:THE </a:t>
            </a:r>
            <a:r>
              <a:rPr lang="it-IT" sz="1600" b="1" dirty="0">
                <a:solidFill>
                  <a:schemeClr val="accent6">
                    <a:lumMod val="50000"/>
                  </a:schemeClr>
                </a:solidFill>
                <a:latin typeface="Times New Roman" panose="02020603050405020304" pitchFamily="18" charset="0"/>
                <a:cs typeface="Times New Roman" panose="02020603050405020304" pitchFamily="18" charset="0"/>
              </a:rPr>
              <a:t>PREMIUM HYDRAULICS &amp; ENGINEERING SOLUTION LLP</a:t>
            </a:r>
            <a:r>
              <a:rPr lang="it-IT" sz="1600" b="1"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it-IT" sz="1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it-IT" sz="1400" b="1" dirty="0" smtClean="0">
                <a:solidFill>
                  <a:srgbClr val="FF0000"/>
                </a:solidFill>
                <a:latin typeface="Times New Roman" panose="02020603050405020304" pitchFamily="18" charset="0"/>
                <a:cs typeface="Times New Roman" panose="02020603050405020304" pitchFamily="18" charset="0"/>
              </a:rPr>
              <a:t>:TRADITION:                 :INNOVATION:                      :DEDICATION:</a:t>
            </a:r>
            <a:r>
              <a:rPr lang="it-IT" sz="1400" b="1" dirty="0">
                <a:solidFill>
                  <a:srgbClr val="FF0000"/>
                </a:solidFill>
                <a:latin typeface="Times New Roman" panose="02020603050405020304" pitchFamily="18" charset="0"/>
                <a:cs typeface="Times New Roman" panose="02020603050405020304" pitchFamily="18" charset="0"/>
              </a:rPr>
              <a:t/>
            </a:r>
            <a:br>
              <a:rPr lang="it-IT" sz="1400" b="1" dirty="0">
                <a:solidFill>
                  <a:srgbClr val="FF0000"/>
                </a:solidFill>
                <a:latin typeface="Times New Roman" panose="02020603050405020304" pitchFamily="18" charset="0"/>
                <a:cs typeface="Times New Roman" panose="02020603050405020304" pitchFamily="18" charset="0"/>
              </a:rPr>
            </a:br>
            <a:endParaRPr lang="en-IN" sz="1400" dirty="0">
              <a:solidFill>
                <a:srgbClr val="FF0000"/>
              </a:solidFill>
            </a:endParaRPr>
          </a:p>
        </p:txBody>
      </p:sp>
    </p:spTree>
    <p:extLst>
      <p:ext uri="{BB962C8B-B14F-4D97-AF65-F5344CB8AC3E}">
        <p14:creationId xmlns:p14="http://schemas.microsoft.com/office/powerpoint/2010/main" val="1194413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838200"/>
            <a:ext cx="4338356" cy="3048000"/>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8676" name="Rectangle 2"/>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sp>
        <p:nvSpPr>
          <p:cNvPr id="28677" name="TextBox 17"/>
          <p:cNvSpPr txBox="1">
            <a:spLocks noChangeArrowheads="1"/>
          </p:cNvSpPr>
          <p:nvPr/>
        </p:nvSpPr>
        <p:spPr bwMode="auto">
          <a:xfrm>
            <a:off x="1524001" y="181451"/>
            <a:ext cx="8305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285750"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HYDRO-PNEUMATIC PUMP REPAIRING</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2868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838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681" name="Picture 20"/>
          <p:cNvPicPr>
            <a:picLocks noChangeAspect="1" noChangeArrowheads="1"/>
          </p:cNvPicPr>
          <p:nvPr/>
        </p:nvPicPr>
        <p:blipFill>
          <a:blip r:embed="rId4">
            <a:extLst>
              <a:ext uri="{28A0092B-C50C-407E-A947-70E740481C1C}">
                <a14:useLocalDpi xmlns:a14="http://schemas.microsoft.com/office/drawing/2010/main" val="0"/>
              </a:ext>
            </a:extLst>
          </a:blip>
          <a:srcRect l="5478" r="4137" b="21454"/>
          <a:stretch>
            <a:fillRect/>
          </a:stretch>
        </p:blipFill>
        <p:spPr bwMode="auto">
          <a:xfrm>
            <a:off x="3464257" y="4065895"/>
            <a:ext cx="546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752188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sp>
        <p:nvSpPr>
          <p:cNvPr id="29700" name="TextBox 17"/>
          <p:cNvSpPr txBox="1">
            <a:spLocks noChangeArrowheads="1"/>
          </p:cNvSpPr>
          <p:nvPr/>
        </p:nvSpPr>
        <p:spPr bwMode="auto">
          <a:xfrm>
            <a:off x="1752600" y="346881"/>
            <a:ext cx="8305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285750"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HYDRO-PNEUMATIC PUMP REPAIRING,</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297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540" y="1227161"/>
            <a:ext cx="82296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344001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4"/>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sp>
        <p:nvSpPr>
          <p:cNvPr id="30726" name="Text Box 15"/>
          <p:cNvSpPr txBox="1">
            <a:spLocks noChangeArrowheads="1"/>
          </p:cNvSpPr>
          <p:nvPr/>
        </p:nvSpPr>
        <p:spPr bwMode="auto">
          <a:xfrm>
            <a:off x="727880" y="260729"/>
            <a:ext cx="1163699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742950" lvl="1"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OVERLOAD PROTECTION (DUMP)  VALVES REPAIRED</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3072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219200"/>
            <a:ext cx="56546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2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953001"/>
            <a:ext cx="30480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2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30" name="Picture 19" descr="http://www.olmstedproducts.com/DefaultFilePile/Public/images/Olmsted/OP_logo_png.png"/>
          <p:cNvPicPr>
            <a:picLocks noChangeAspect="1" noChangeArrowheads="1"/>
          </p:cNvPicPr>
          <p:nvPr/>
        </p:nvPicPr>
        <p:blipFill>
          <a:blip r:embed="rId5">
            <a:extLst>
              <a:ext uri="{28A0092B-C50C-407E-A947-70E740481C1C}">
                <a14:useLocalDpi xmlns:a14="http://schemas.microsoft.com/office/drawing/2010/main" val="0"/>
              </a:ext>
            </a:extLst>
          </a:blip>
          <a:srcRect r="34000"/>
          <a:stretch>
            <a:fillRect/>
          </a:stretch>
        </p:blipFill>
        <p:spPr bwMode="auto">
          <a:xfrm>
            <a:off x="7543800" y="1676400"/>
            <a:ext cx="295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127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4"/>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sp>
        <p:nvSpPr>
          <p:cNvPr id="31750" name="Text Box 15"/>
          <p:cNvSpPr txBox="1">
            <a:spLocks noChangeArrowheads="1"/>
          </p:cNvSpPr>
          <p:nvPr/>
        </p:nvSpPr>
        <p:spPr bwMode="auto">
          <a:xfrm>
            <a:off x="786452" y="189153"/>
            <a:ext cx="1061909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742950" lvl="1"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OVERLOAD PROTECTION</a:t>
            </a:r>
          </a:p>
          <a:p>
            <a:pPr lvl="1" eaLnBrk="1" hangingPunct="1"/>
            <a:r>
              <a:rPr lang="en-US" sz="2500" dirty="0" smtClean="0">
                <a:solidFill>
                  <a:schemeClr val="tx1"/>
                </a:solidFill>
                <a:latin typeface="Times New Roman" panose="02020603050405020304" pitchFamily="18" charset="0"/>
                <a:cs typeface="Times New Roman" panose="02020603050405020304" pitchFamily="18" charset="0"/>
              </a:rPr>
              <a:t>      (DUMP)  VALVES REPAIRED</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317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78226"/>
            <a:ext cx="5564188"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38200"/>
            <a:ext cx="39131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676401"/>
            <a:ext cx="26225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54" name="Text Box 15"/>
          <p:cNvSpPr txBox="1">
            <a:spLocks noChangeArrowheads="1"/>
          </p:cNvSpPr>
          <p:nvPr/>
        </p:nvSpPr>
        <p:spPr bwMode="auto">
          <a:xfrm rot="10800000" flipV="1">
            <a:off x="1295400" y="5664200"/>
            <a:ext cx="297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lvl="1" eaLnBrk="1" hangingPunct="1"/>
            <a:r>
              <a:rPr lang="en-US" sz="1600" dirty="0">
                <a:solidFill>
                  <a:schemeClr val="tx1"/>
                </a:solidFill>
                <a:latin typeface="Times New Roman" panose="02020603050405020304" pitchFamily="18" charset="0"/>
                <a:cs typeface="Times New Roman" panose="02020603050405020304" pitchFamily="18" charset="0"/>
              </a:rPr>
              <a:t>Makes:-</a:t>
            </a:r>
          </a:p>
          <a:p>
            <a:pPr lvl="1" eaLnBrk="1" hangingPunct="1"/>
            <a:r>
              <a:rPr lang="en-US" sz="1600" dirty="0">
                <a:solidFill>
                  <a:schemeClr val="tx1"/>
                </a:solidFill>
                <a:latin typeface="Times New Roman" panose="02020603050405020304" pitchFamily="18" charset="0"/>
                <a:cs typeface="Times New Roman" panose="02020603050405020304" pitchFamily="18" charset="0"/>
              </a:rPr>
              <a:t>Erfurt, Germany</a:t>
            </a:r>
          </a:p>
        </p:txBody>
      </p:sp>
    </p:spTree>
    <p:extLst>
      <p:ext uri="{BB962C8B-B14F-4D97-AF65-F5344CB8AC3E}">
        <p14:creationId xmlns:p14="http://schemas.microsoft.com/office/powerpoint/2010/main" val="1199320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sp>
        <p:nvSpPr>
          <p:cNvPr id="32774" name="Text Box 15"/>
          <p:cNvSpPr txBox="1">
            <a:spLocks noChangeArrowheads="1"/>
          </p:cNvSpPr>
          <p:nvPr/>
        </p:nvSpPr>
        <p:spPr bwMode="auto">
          <a:xfrm>
            <a:off x="1215232" y="322157"/>
            <a:ext cx="676870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b="1">
                <a:solidFill>
                  <a:schemeClr val="tx2"/>
                </a:solidFill>
                <a:latin typeface="Arial" panose="020B0604020202020204" pitchFamily="34" charset="0"/>
              </a:defRPr>
            </a:lvl1pPr>
            <a:lvl2pPr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742950" lvl="1"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SYSTEMS REPAIRED</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3277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981201"/>
            <a:ext cx="2735263"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6" name="Rectangle 21"/>
          <p:cNvSpPr>
            <a:spLocks noChangeArrowheads="1"/>
          </p:cNvSpPr>
          <p:nvPr/>
        </p:nvSpPr>
        <p:spPr bwMode="auto">
          <a:xfrm>
            <a:off x="1828800" y="1524000"/>
            <a:ext cx="2425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r>
              <a:rPr lang="en-US" b="0" dirty="0">
                <a:solidFill>
                  <a:schemeClr val="tx1"/>
                </a:solidFill>
                <a:latin typeface="Times New Roman" panose="02020603050405020304" pitchFamily="18" charset="0"/>
                <a:cs typeface="Times New Roman" panose="02020603050405020304" pitchFamily="18" charset="0"/>
              </a:rPr>
              <a:t>Hyd. overload </a:t>
            </a:r>
            <a:r>
              <a:rPr lang="en-US" sz="1800" b="0" dirty="0">
                <a:solidFill>
                  <a:schemeClr val="tx1"/>
                </a:solidFill>
                <a:latin typeface="Times New Roman" panose="02020603050405020304" pitchFamily="18" charset="0"/>
                <a:cs typeface="Times New Roman" panose="02020603050405020304" pitchFamily="18" charset="0"/>
              </a:rPr>
              <a:t>system</a:t>
            </a:r>
          </a:p>
        </p:txBody>
      </p:sp>
      <p:pic>
        <p:nvPicPr>
          <p:cNvPr id="327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1" y="762001"/>
            <a:ext cx="1852613"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8" name="Rectangle 23"/>
          <p:cNvSpPr>
            <a:spLocks noChangeArrowheads="1"/>
          </p:cNvSpPr>
          <p:nvPr/>
        </p:nvSpPr>
        <p:spPr bwMode="auto">
          <a:xfrm>
            <a:off x="6400800" y="990601"/>
            <a:ext cx="17876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r>
              <a:rPr lang="en-US" sz="1800" b="0" dirty="0">
                <a:solidFill>
                  <a:schemeClr val="tx1"/>
                </a:solidFill>
                <a:latin typeface="Times New Roman" panose="02020603050405020304" pitchFamily="18" charset="0"/>
                <a:cs typeface="Times New Roman" panose="02020603050405020304" pitchFamily="18" charset="0"/>
              </a:rPr>
              <a:t>Hydraulic clutch </a:t>
            </a:r>
          </a:p>
          <a:p>
            <a:pPr eaLnBrk="1" hangingPunct="1"/>
            <a:r>
              <a:rPr lang="en-US" sz="1800" b="0" dirty="0">
                <a:solidFill>
                  <a:schemeClr val="tx1"/>
                </a:solidFill>
                <a:latin typeface="Times New Roman" panose="02020603050405020304" pitchFamily="18" charset="0"/>
                <a:cs typeface="Times New Roman" panose="02020603050405020304" pitchFamily="18" charset="0"/>
              </a:rPr>
              <a:t>brake system  &gt;&gt;</a:t>
            </a:r>
          </a:p>
        </p:txBody>
      </p:sp>
      <p:pic>
        <p:nvPicPr>
          <p:cNvPr id="3277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19400"/>
            <a:ext cx="5672138"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80" name="Rectangle 25"/>
          <p:cNvSpPr>
            <a:spLocks noChangeArrowheads="1"/>
          </p:cNvSpPr>
          <p:nvPr/>
        </p:nvSpPr>
        <p:spPr bwMode="auto">
          <a:xfrm>
            <a:off x="4953000" y="2035176"/>
            <a:ext cx="251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r>
              <a:rPr lang="en-US" b="0" dirty="0">
                <a:solidFill>
                  <a:schemeClr val="tx1"/>
                </a:solidFill>
                <a:latin typeface="Times New Roman" panose="02020603050405020304" pitchFamily="18" charset="0"/>
                <a:cs typeface="Times New Roman" panose="02020603050405020304" pitchFamily="18" charset="0"/>
              </a:rPr>
              <a:t>Hyd. special purpose </a:t>
            </a:r>
            <a:r>
              <a:rPr lang="en-US" sz="1800" b="0" dirty="0">
                <a:solidFill>
                  <a:schemeClr val="tx1"/>
                </a:solidFill>
                <a:latin typeface="Times New Roman" panose="02020603050405020304" pitchFamily="18" charset="0"/>
                <a:cs typeface="Times New Roman" panose="02020603050405020304" pitchFamily="18" charset="0"/>
              </a:rPr>
              <a:t>power</a:t>
            </a:r>
            <a:r>
              <a:rPr lang="en-US" b="0" dirty="0">
                <a:solidFill>
                  <a:schemeClr val="tx1"/>
                </a:solidFill>
                <a:latin typeface="Times New Roman" panose="02020603050405020304" pitchFamily="18" charset="0"/>
                <a:cs typeface="Times New Roman" panose="02020603050405020304" pitchFamily="18" charset="0"/>
              </a:rPr>
              <a:t> unit</a:t>
            </a:r>
          </a:p>
        </p:txBody>
      </p:sp>
    </p:spTree>
    <p:extLst>
      <p:ext uri="{BB962C8B-B14F-4D97-AF65-F5344CB8AC3E}">
        <p14:creationId xmlns:p14="http://schemas.microsoft.com/office/powerpoint/2010/main" val="3012367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pic>
        <p:nvPicPr>
          <p:cNvPr id="33796" name="Picture 12" descr="http://img.directindustry.com/images_di/photo-g/hydraulic-bladder-accumulator-3734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3962400"/>
            <a:ext cx="1333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17"/>
          <p:cNvSpPr txBox="1">
            <a:spLocks noChangeArrowheads="1"/>
          </p:cNvSpPr>
          <p:nvPr/>
        </p:nvSpPr>
        <p:spPr bwMode="auto">
          <a:xfrm>
            <a:off x="1790700" y="215107"/>
            <a:ext cx="965977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342900" indent="-34290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ACCUMULATORS REPAIRING</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33798" name="Picture 14" descr="http://www.quadracorp.com/images/products/IMG_03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1066801"/>
            <a:ext cx="2684463"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 descr="C:\Documents and Settings\admin\Desktop\photos selected for web sites\IMG0054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95400"/>
            <a:ext cx="35814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4738" y="838200"/>
            <a:ext cx="17446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380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419601"/>
            <a:ext cx="35052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380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1" y="2667000"/>
            <a:ext cx="18065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081039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ChangeArrowheads="1"/>
          </p:cNvSpPr>
          <p:nvPr/>
        </p:nvSpPr>
        <p:spPr bwMode="auto">
          <a:xfrm>
            <a:off x="1524001" y="268760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eaLnBrk="1" hangingPunct="1"/>
            <a:endParaRPr lang="en-US"/>
          </a:p>
        </p:txBody>
      </p:sp>
      <p:sp>
        <p:nvSpPr>
          <p:cNvPr id="34820" name="TextBox 17"/>
          <p:cNvSpPr txBox="1">
            <a:spLocks noChangeArrowheads="1"/>
          </p:cNvSpPr>
          <p:nvPr/>
        </p:nvSpPr>
        <p:spPr bwMode="auto">
          <a:xfrm>
            <a:off x="1676400" y="247268"/>
            <a:ext cx="8305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285750"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VALVE REPAIRING</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3482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808" y="1300298"/>
            <a:ext cx="51403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191000"/>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4825" name="TextBox 17"/>
          <p:cNvSpPr txBox="1">
            <a:spLocks noChangeArrowheads="1"/>
          </p:cNvSpPr>
          <p:nvPr/>
        </p:nvSpPr>
        <p:spPr bwMode="auto">
          <a:xfrm>
            <a:off x="1676400" y="675742"/>
            <a:ext cx="645766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2"/>
                </a:solidFill>
                <a:latin typeface="Arial" panose="020B0604020202020204" pitchFamily="34" charset="0"/>
              </a:defRPr>
            </a:lvl1pPr>
            <a:lvl2pPr marL="742950" indent="-285750" eaLnBrk="0" hangingPunct="0">
              <a:defRPr sz="2000" b="1">
                <a:solidFill>
                  <a:schemeClr val="tx2"/>
                </a:solidFill>
                <a:latin typeface="Arial" panose="020B0604020202020204" pitchFamily="34" charset="0"/>
              </a:defRPr>
            </a:lvl2pPr>
            <a:lvl3pPr marL="1143000" indent="-228600" eaLnBrk="0" hangingPunct="0">
              <a:defRPr sz="2000" b="1">
                <a:solidFill>
                  <a:schemeClr val="tx2"/>
                </a:solidFill>
                <a:latin typeface="Arial" panose="020B0604020202020204" pitchFamily="34" charset="0"/>
              </a:defRPr>
            </a:lvl3pPr>
            <a:lvl4pPr marL="1600200" indent="-228600" eaLnBrk="0" hangingPunct="0">
              <a:defRPr sz="2000" b="1">
                <a:solidFill>
                  <a:schemeClr val="tx2"/>
                </a:solidFill>
                <a:latin typeface="Arial" panose="020B0604020202020204" pitchFamily="34" charset="0"/>
              </a:defRPr>
            </a:lvl4pPr>
            <a:lvl5pPr marL="2057400" indent="-228600" eaLnBrk="0" hangingPunct="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marL="285750" indent="-285750" eaLnBrk="1" hangingPunct="1">
              <a:buFont typeface="Wingdings" panose="05000000000000000000" pitchFamily="2" charset="2"/>
              <a:buChar char="§"/>
            </a:pPr>
            <a:r>
              <a:rPr lang="en-US" sz="2500" dirty="0" smtClean="0">
                <a:solidFill>
                  <a:schemeClr val="tx1"/>
                </a:solidFill>
                <a:latin typeface="Times New Roman" panose="02020603050405020304" pitchFamily="18" charset="0"/>
                <a:cs typeface="Times New Roman" panose="02020603050405020304" pitchFamily="18" charset="0"/>
              </a:rPr>
              <a:t>HYDRAULIC CYLINDER REPAIRING</a:t>
            </a:r>
            <a:endParaRPr lang="en-US" sz="2500" dirty="0">
              <a:solidFill>
                <a:schemeClr val="tx1"/>
              </a:solidFill>
              <a:latin typeface="Times New Roman" panose="02020603050405020304" pitchFamily="18" charset="0"/>
              <a:cs typeface="Times New Roman" panose="02020603050405020304" pitchFamily="18" charset="0"/>
            </a:endParaRPr>
          </a:p>
        </p:txBody>
      </p:sp>
      <p:pic>
        <p:nvPicPr>
          <p:cNvPr id="34826" name="Picture 7" descr="F:\INDUSTRIAL\QUOTATION\Jindal JSW Steel\201108\2508201114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800600"/>
            <a:ext cx="487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8" descr="F:\INDUSTRIAL\QUOTATION\Jindal JSW Steel\201108\2508201114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5240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402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7BCA844E-81EE-453F-A3A4-06A05EB1822E}"/>
              </a:ext>
            </a:extLst>
          </p:cNvPr>
          <p:cNvSpPr/>
          <p:nvPr/>
        </p:nvSpPr>
        <p:spPr>
          <a:xfrm>
            <a:off x="0" y="2019869"/>
            <a:ext cx="12192000" cy="483813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xmlns="" id="{C4AAD6DB-793F-44EA-92B4-873FECE01C01}"/>
              </a:ext>
            </a:extLst>
          </p:cNvPr>
          <p:cNvGrpSpPr/>
          <p:nvPr/>
        </p:nvGrpSpPr>
        <p:grpSpPr>
          <a:xfrm>
            <a:off x="338677" y="1999795"/>
            <a:ext cx="10792510" cy="3475024"/>
            <a:chOff x="133959" y="709740"/>
            <a:chExt cx="10792510" cy="3475024"/>
          </a:xfrm>
        </p:grpSpPr>
        <p:grpSp>
          <p:nvGrpSpPr>
            <p:cNvPr id="3" name="Group 2">
              <a:extLst>
                <a:ext uri="{FF2B5EF4-FFF2-40B4-BE49-F238E27FC236}">
                  <a16:creationId xmlns:a16="http://schemas.microsoft.com/office/drawing/2014/main" xmlns="" id="{721451F1-96C1-44CC-AD12-8FB63E970455}"/>
                </a:ext>
              </a:extLst>
            </p:cNvPr>
            <p:cNvGrpSpPr/>
            <p:nvPr/>
          </p:nvGrpSpPr>
          <p:grpSpPr>
            <a:xfrm>
              <a:off x="359196" y="709740"/>
              <a:ext cx="10567273" cy="3475024"/>
              <a:chOff x="359196" y="709740"/>
              <a:chExt cx="10567273" cy="3475024"/>
            </a:xfrm>
          </p:grpSpPr>
          <p:grpSp>
            <p:nvGrpSpPr>
              <p:cNvPr id="6" name="Group 5">
                <a:extLst>
                  <a:ext uri="{FF2B5EF4-FFF2-40B4-BE49-F238E27FC236}">
                    <a16:creationId xmlns:a16="http://schemas.microsoft.com/office/drawing/2014/main" xmlns="" id="{3837E329-4BB3-4EA0-9D1B-E6AD7A33EEB2}"/>
                  </a:ext>
                </a:extLst>
              </p:cNvPr>
              <p:cNvGrpSpPr/>
              <p:nvPr/>
            </p:nvGrpSpPr>
            <p:grpSpPr>
              <a:xfrm>
                <a:off x="414061" y="3262790"/>
                <a:ext cx="4290319" cy="338554"/>
                <a:chOff x="459669" y="3290830"/>
                <a:chExt cx="4290319" cy="338554"/>
              </a:xfrm>
            </p:grpSpPr>
            <p:sp>
              <p:nvSpPr>
                <p:cNvPr id="16" name="TextBox 15">
                  <a:extLst>
                    <a:ext uri="{FF2B5EF4-FFF2-40B4-BE49-F238E27FC236}">
                      <a16:creationId xmlns:a16="http://schemas.microsoft.com/office/drawing/2014/main" xmlns="" id="{8EE04D8C-5AD2-4996-B066-9E3BE1EBFAEA}"/>
                    </a:ext>
                  </a:extLst>
                </p:cNvPr>
                <p:cNvSpPr txBox="1"/>
                <p:nvPr/>
              </p:nvSpPr>
              <p:spPr>
                <a:xfrm>
                  <a:off x="778489" y="3290830"/>
                  <a:ext cx="3971499" cy="338554"/>
                </a:xfrm>
                <a:prstGeom prst="rect">
                  <a:avLst/>
                </a:prstGeom>
                <a:no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+91-9860795704</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17" name="Graphic 16" descr="Receiver">
                  <a:extLst>
                    <a:ext uri="{FF2B5EF4-FFF2-40B4-BE49-F238E27FC236}">
                      <a16:creationId xmlns:a16="http://schemas.microsoft.com/office/drawing/2014/main" xmlns="" id="{BDE2ED2F-8902-4091-AE84-52E5E7C0C1B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9669" y="3296068"/>
                  <a:ext cx="328077" cy="328077"/>
                </a:xfrm>
                <a:prstGeom prst="rect">
                  <a:avLst/>
                </a:prstGeom>
              </p:spPr>
            </p:pic>
          </p:grpSp>
          <p:grpSp>
            <p:nvGrpSpPr>
              <p:cNvPr id="7" name="Group 6">
                <a:extLst>
                  <a:ext uri="{FF2B5EF4-FFF2-40B4-BE49-F238E27FC236}">
                    <a16:creationId xmlns:a16="http://schemas.microsoft.com/office/drawing/2014/main" xmlns="" id="{9DB6DB91-B5BC-4BE5-9EA4-53A8E6ABBFDF}"/>
                  </a:ext>
                </a:extLst>
              </p:cNvPr>
              <p:cNvGrpSpPr/>
              <p:nvPr/>
            </p:nvGrpSpPr>
            <p:grpSpPr>
              <a:xfrm>
                <a:off x="395546" y="3821490"/>
                <a:ext cx="4354442" cy="363274"/>
                <a:chOff x="422639" y="3599180"/>
                <a:chExt cx="4354442" cy="363274"/>
              </a:xfrm>
            </p:grpSpPr>
            <p:sp>
              <p:nvSpPr>
                <p:cNvPr id="14" name="TextBox 13">
                  <a:extLst>
                    <a:ext uri="{FF2B5EF4-FFF2-40B4-BE49-F238E27FC236}">
                      <a16:creationId xmlns:a16="http://schemas.microsoft.com/office/drawing/2014/main" xmlns="" id="{1D9869B9-6F3B-41DA-A701-E1AB02261F25}"/>
                    </a:ext>
                  </a:extLst>
                </p:cNvPr>
                <p:cNvSpPr txBox="1"/>
                <p:nvPr/>
              </p:nvSpPr>
              <p:spPr>
                <a:xfrm>
                  <a:off x="805582" y="3599180"/>
                  <a:ext cx="3971499" cy="338554"/>
                </a:xfrm>
                <a:prstGeom prst="rect">
                  <a:avLst/>
                </a:prstGeom>
                <a:no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thepremium1125@gmail.com</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15" name="Graphic 14" descr="Envelope">
                  <a:extLst>
                    <a:ext uri="{FF2B5EF4-FFF2-40B4-BE49-F238E27FC236}">
                      <a16:creationId xmlns:a16="http://schemas.microsoft.com/office/drawing/2014/main" xmlns="" id="{C0F5C08A-41E8-4284-B362-84A547DB9F9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22639" y="3615862"/>
                  <a:ext cx="346592" cy="346592"/>
                </a:xfrm>
                <a:prstGeom prst="rect">
                  <a:avLst/>
                </a:prstGeom>
              </p:spPr>
            </p:pic>
          </p:grpSp>
          <p:grpSp>
            <p:nvGrpSpPr>
              <p:cNvPr id="8" name="Group 7">
                <a:extLst>
                  <a:ext uri="{FF2B5EF4-FFF2-40B4-BE49-F238E27FC236}">
                    <a16:creationId xmlns:a16="http://schemas.microsoft.com/office/drawing/2014/main" xmlns="" id="{32E852DE-8A66-489E-8C70-E8F20F9CB3AB}"/>
                  </a:ext>
                </a:extLst>
              </p:cNvPr>
              <p:cNvGrpSpPr/>
              <p:nvPr/>
            </p:nvGrpSpPr>
            <p:grpSpPr>
              <a:xfrm>
                <a:off x="6608378" y="709740"/>
                <a:ext cx="4318091" cy="389406"/>
                <a:chOff x="6644728" y="260319"/>
                <a:chExt cx="4318091" cy="389406"/>
              </a:xfrm>
            </p:grpSpPr>
            <p:sp>
              <p:nvSpPr>
                <p:cNvPr id="12" name="TextBox 11">
                  <a:extLst>
                    <a:ext uri="{FF2B5EF4-FFF2-40B4-BE49-F238E27FC236}">
                      <a16:creationId xmlns:a16="http://schemas.microsoft.com/office/drawing/2014/main" xmlns="" id="{3F97C441-407F-49EA-B0D3-21D3FD4D4CC6}"/>
                    </a:ext>
                  </a:extLst>
                </p:cNvPr>
                <p:cNvSpPr txBox="1"/>
                <p:nvPr/>
              </p:nvSpPr>
              <p:spPr>
                <a:xfrm>
                  <a:off x="6991320" y="260319"/>
                  <a:ext cx="3971499" cy="369332"/>
                </a:xfrm>
                <a:prstGeom prst="rect">
                  <a:avLst/>
                </a:prstGeom>
                <a:noFill/>
              </p:spPr>
              <p:txBody>
                <a:bodyPr wrap="square" rtlCol="0">
                  <a:spAutoFit/>
                </a:bodyPr>
                <a:lstStyle/>
                <a:p>
                  <a:endParaRPr lang="en-US" dirty="0"/>
                </a:p>
              </p:txBody>
            </p:sp>
            <p:pic>
              <p:nvPicPr>
                <p:cNvPr id="13" name="Graphic 12" descr="World">
                  <a:extLst>
                    <a:ext uri="{FF2B5EF4-FFF2-40B4-BE49-F238E27FC236}">
                      <a16:creationId xmlns:a16="http://schemas.microsoft.com/office/drawing/2014/main" xmlns="" id="{379C4BC2-3A1E-49F6-BA8C-CCE1694965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644728" y="303133"/>
                  <a:ext cx="346592" cy="346592"/>
                </a:xfrm>
                <a:prstGeom prst="rect">
                  <a:avLst/>
                </a:prstGeom>
              </p:spPr>
            </p:pic>
          </p:grpSp>
          <p:grpSp>
            <p:nvGrpSpPr>
              <p:cNvPr id="9" name="Group 8">
                <a:extLst>
                  <a:ext uri="{FF2B5EF4-FFF2-40B4-BE49-F238E27FC236}">
                    <a16:creationId xmlns:a16="http://schemas.microsoft.com/office/drawing/2014/main" xmlns="" id="{28F26AFE-B789-46B8-92B4-0931B1918A67}"/>
                  </a:ext>
                </a:extLst>
              </p:cNvPr>
              <p:cNvGrpSpPr/>
              <p:nvPr/>
            </p:nvGrpSpPr>
            <p:grpSpPr>
              <a:xfrm>
                <a:off x="359196" y="2478101"/>
                <a:ext cx="3795144" cy="586672"/>
                <a:chOff x="359196" y="2686916"/>
                <a:chExt cx="3795144" cy="586672"/>
              </a:xfrm>
            </p:grpSpPr>
            <p:sp>
              <p:nvSpPr>
                <p:cNvPr id="10" name="TextBox 9">
                  <a:extLst>
                    <a:ext uri="{FF2B5EF4-FFF2-40B4-BE49-F238E27FC236}">
                      <a16:creationId xmlns:a16="http://schemas.microsoft.com/office/drawing/2014/main" xmlns="" id="{E64E1BA7-9E53-4C2E-A71C-A48AA3316480}"/>
                    </a:ext>
                  </a:extLst>
                </p:cNvPr>
                <p:cNvSpPr txBox="1"/>
                <p:nvPr/>
              </p:nvSpPr>
              <p:spPr>
                <a:xfrm>
                  <a:off x="795236" y="2688813"/>
                  <a:ext cx="3359104" cy="584775"/>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Address: </a:t>
                  </a:r>
                  <a:r>
                    <a:rPr lang="en-US" sz="1600" dirty="0" smtClean="0">
                      <a:solidFill>
                        <a:schemeClr val="bg1"/>
                      </a:solidFill>
                      <a:latin typeface="Times New Roman" panose="02020603050405020304" pitchFamily="18" charset="0"/>
                      <a:cs typeface="Times New Roman" panose="02020603050405020304" pitchFamily="18" charset="0"/>
                    </a:rPr>
                    <a:t>Plot No. 67/12, D 3 Block, MIDC, Chinchwad, Pune-411019</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11" name="Graphic 10" descr="Marker">
                  <a:extLst>
                    <a:ext uri="{FF2B5EF4-FFF2-40B4-BE49-F238E27FC236}">
                      <a16:creationId xmlns:a16="http://schemas.microsoft.com/office/drawing/2014/main" xmlns="" id="{153FA30E-8556-4D65-95EC-8A0D99BE431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59196" y="2686916"/>
                  <a:ext cx="419293" cy="419293"/>
                </a:xfrm>
                <a:prstGeom prst="rect">
                  <a:avLst/>
                </a:prstGeom>
              </p:spPr>
            </p:pic>
          </p:grpSp>
        </p:grpSp>
        <p:sp>
          <p:nvSpPr>
            <p:cNvPr id="4" name="TextBox 3">
              <a:extLst>
                <a:ext uri="{FF2B5EF4-FFF2-40B4-BE49-F238E27FC236}">
                  <a16:creationId xmlns:a16="http://schemas.microsoft.com/office/drawing/2014/main" xmlns="" id="{72484F83-62ED-431F-AD21-B5CFEC0AE5C0}"/>
                </a:ext>
              </a:extLst>
            </p:cNvPr>
            <p:cNvSpPr txBox="1"/>
            <p:nvPr/>
          </p:nvSpPr>
          <p:spPr>
            <a:xfrm>
              <a:off x="133959" y="1476467"/>
              <a:ext cx="5014927"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Georgia" panose="02040502050405020303" pitchFamily="18" charset="0"/>
                </a:rPr>
                <a:t>Contact us</a:t>
              </a:r>
            </a:p>
          </p:txBody>
        </p:sp>
        <p:cxnSp>
          <p:nvCxnSpPr>
            <p:cNvPr id="5" name="Straight Connector 4">
              <a:extLst>
                <a:ext uri="{FF2B5EF4-FFF2-40B4-BE49-F238E27FC236}">
                  <a16:creationId xmlns:a16="http://schemas.microsoft.com/office/drawing/2014/main" xmlns="" id="{7DD37D81-3AF9-4A0A-8681-3CD633408E40}"/>
                </a:ext>
              </a:extLst>
            </p:cNvPr>
            <p:cNvCxnSpPr/>
            <p:nvPr/>
          </p:nvCxnSpPr>
          <p:spPr>
            <a:xfrm>
              <a:off x="289475" y="2147618"/>
              <a:ext cx="33900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xmlns="" id="{C19E9259-D9D1-4C30-9424-5B5762B30E72}"/>
              </a:ext>
            </a:extLst>
          </p:cNvPr>
          <p:cNvSpPr txBox="1"/>
          <p:nvPr/>
        </p:nvSpPr>
        <p:spPr>
          <a:xfrm>
            <a:off x="6650731" y="4821877"/>
            <a:ext cx="5014927" cy="2123658"/>
          </a:xfrm>
          <a:prstGeom prst="rect">
            <a:avLst/>
          </a:prstGeom>
          <a:noFill/>
        </p:spPr>
        <p:txBody>
          <a:bodyPr wrap="square" rtlCol="0">
            <a:spAutoFit/>
          </a:bodyPr>
          <a:lstStyle/>
          <a:p>
            <a:pPr algn="ctr"/>
            <a:r>
              <a:rPr lang="en-US" sz="6600" b="1" dirty="0" smtClean="0">
                <a:solidFill>
                  <a:srgbClr val="92D050"/>
                </a:solidFill>
                <a:effectLst>
                  <a:outerShdw blurRad="38100" dist="38100" dir="2700000" algn="tl">
                    <a:srgbClr val="000000">
                      <a:alpha val="43137"/>
                    </a:srgbClr>
                  </a:outerShdw>
                </a:effectLst>
                <a:latin typeface="Georgia" panose="02040502050405020303" pitchFamily="18" charset="0"/>
              </a:rPr>
              <a:t>THANK YOU…</a:t>
            </a:r>
            <a:endParaRPr lang="en-US" sz="6600" b="1" dirty="0">
              <a:solidFill>
                <a:srgbClr val="92D050"/>
              </a:solidFill>
              <a:effectLst>
                <a:outerShdw blurRad="38100" dist="38100" dir="2700000" algn="tl">
                  <a:srgbClr val="000000">
                    <a:alpha val="43137"/>
                  </a:srgbClr>
                </a:outerShdw>
              </a:effectLst>
              <a:latin typeface="Georgia" panose="02040502050405020303" pitchFamily="18" charset="0"/>
            </a:endParaRPr>
          </a:p>
        </p:txBody>
      </p:sp>
      <p:sp>
        <p:nvSpPr>
          <p:cNvPr id="25" name="Footer Placeholder 24"/>
          <p:cNvSpPr>
            <a:spLocks noGrp="1"/>
          </p:cNvSpPr>
          <p:nvPr>
            <p:ph type="ftr" sz="quarter" idx="11"/>
          </p:nvPr>
        </p:nvSpPr>
        <p:spPr>
          <a:xfrm>
            <a:off x="84525" y="1591967"/>
            <a:ext cx="5768862" cy="523424"/>
          </a:xfrm>
          <a:effectLst>
            <a:outerShdw blurRad="50800" dist="38100" algn="l" rotWithShape="0">
              <a:prstClr val="black">
                <a:alpha val="40000"/>
              </a:prstClr>
            </a:outerShdw>
          </a:effectLst>
        </p:spPr>
        <p:txBody>
          <a:bodyPr/>
          <a:lstStyle/>
          <a:p>
            <a:r>
              <a:rPr lang="it-IT" sz="1400" b="1" dirty="0" smtClean="0">
                <a:solidFill>
                  <a:schemeClr val="tx1"/>
                </a:solidFill>
                <a:latin typeface="Times New Roman" panose="02020603050405020304" pitchFamily="18" charset="0"/>
                <a:cs typeface="Times New Roman" panose="02020603050405020304" pitchFamily="18" charset="0"/>
              </a:rPr>
              <a:t>THE PREMIUM HYDRAULICS  &amp;ENGINEERING SOLUTION </a:t>
            </a:r>
            <a:r>
              <a:rPr lang="it-IT" sz="1600" b="1" dirty="0" smtClean="0">
                <a:solidFill>
                  <a:schemeClr val="tx1"/>
                </a:solidFill>
                <a:latin typeface="Times New Roman" panose="02020603050405020304" pitchFamily="18" charset="0"/>
                <a:cs typeface="Times New Roman" panose="02020603050405020304" pitchFamily="18" charset="0"/>
              </a:rPr>
              <a:t>LLP.</a:t>
            </a:r>
            <a:endParaRPr lang="en-IN" b="1" dirty="0">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6697" y="111854"/>
            <a:ext cx="6280031" cy="47100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p:cNvPicPr>
            <a:picLocks noChangeAspect="1"/>
          </p:cNvPicPr>
          <p:nvPr/>
        </p:nvPicPr>
        <p:blipFill>
          <a:blip r:embed="rId13">
            <a:extLst>
              <a:ext uri="{BEBA8EAE-BF5A-486C-A8C5-ECC9F3942E4B}">
                <a14:imgProps xmlns:a14="http://schemas.microsoft.com/office/drawing/2010/main">
                  <a14:imgLayer r:embed="rId14">
                    <a14:imgEffect>
                      <a14:backgroundRemoval t="313" b="91875" l="3125" r="95313">
                        <a14:foregroundMark x1="34375" y1="5625" x2="50391" y2="7813"/>
                        <a14:foregroundMark x1="44141" y1="313" x2="43359" y2="313"/>
                        <a14:foregroundMark x1="92188" y1="5938" x2="92188" y2="5938"/>
                        <a14:foregroundMark x1="95313" y1="25313" x2="95313" y2="25313"/>
                        <a14:foregroundMark x1="50000" y1="71875" x2="50000" y2="71875"/>
                        <a14:foregroundMark x1="57031" y1="87813" x2="57031" y2="87813"/>
                        <a14:foregroundMark x1="53516" y1="85625" x2="53516" y2="85625"/>
                        <a14:foregroundMark x1="58203" y1="86563" x2="58203" y2="86563"/>
                        <a14:foregroundMark x1="8203" y1="50313" x2="8203" y2="50313"/>
                        <a14:foregroundMark x1="25391" y1="91875" x2="25391" y2="91875"/>
                        <a14:foregroundMark x1="17969" y1="40000" x2="17969" y2="40000"/>
                        <a14:foregroundMark x1="20703" y1="39063" x2="20703" y2="39063"/>
                        <a14:foregroundMark x1="14453" y1="39688" x2="14453" y2="39688"/>
                        <a14:foregroundMark x1="17578" y1="40313" x2="17578" y2="40313"/>
                        <a14:foregroundMark x1="15234" y1="41875" x2="15234" y2="41875"/>
                        <a14:foregroundMark x1="15234" y1="41875" x2="15234" y2="41875"/>
                        <a14:foregroundMark x1="13672" y1="45000" x2="13672" y2="45000"/>
                        <a14:foregroundMark x1="39063" y1="73438" x2="39063" y2="73438"/>
                        <a14:foregroundMark x1="39063" y1="70938" x2="39063" y2="70938"/>
                        <a14:foregroundMark x1="38281" y1="69375" x2="38281" y2="69375"/>
                        <a14:foregroundMark x1="39063" y1="70625" x2="39063" y2="70625"/>
                        <a14:foregroundMark x1="39063" y1="70625" x2="39063" y2="70625"/>
                        <a14:foregroundMark x1="39063" y1="70625" x2="39063" y2="70625"/>
                        <a14:foregroundMark x1="39063" y1="84375" x2="39063" y2="84375"/>
                        <a14:foregroundMark x1="38672" y1="87500" x2="38672" y2="87500"/>
                        <a14:foregroundMark x1="3125" y1="64688" x2="3125" y2="64688"/>
                        <a14:foregroundMark x1="83203" y1="19688" x2="83203" y2="19688"/>
                        <a14:foregroundMark x1="60938" y1="28750" x2="60938" y2="28750"/>
                      </a14:backgroundRemoval>
                    </a14:imgEffect>
                  </a14:imgLayer>
                </a14:imgProps>
              </a:ext>
              <a:ext uri="{28A0092B-C50C-407E-A947-70E740481C1C}">
                <a14:useLocalDpi xmlns:a14="http://schemas.microsoft.com/office/drawing/2010/main" val="0"/>
              </a:ext>
            </a:extLst>
          </a:blip>
          <a:stretch>
            <a:fillRect/>
          </a:stretch>
        </p:blipFill>
        <p:spPr>
          <a:xfrm>
            <a:off x="8419344" y="2395218"/>
            <a:ext cx="1949356" cy="2436696"/>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60314" y="3333792"/>
            <a:ext cx="894446" cy="103521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1643" y="94130"/>
            <a:ext cx="2955617" cy="1759549"/>
          </a:xfrm>
          <a:prstGeom prst="rect">
            <a:avLst/>
          </a:prstGeom>
          <a:ln>
            <a:noFill/>
          </a:ln>
          <a:effectLst>
            <a:softEdge rad="112500"/>
          </a:effectLst>
        </p:spPr>
      </p:pic>
      <p:sp>
        <p:nvSpPr>
          <p:cNvPr id="28" name="TextBox 27">
            <a:extLst>
              <a:ext uri="{FF2B5EF4-FFF2-40B4-BE49-F238E27FC236}">
                <a16:creationId xmlns:a16="http://schemas.microsoft.com/office/drawing/2014/main" xmlns="" id="{8EE04D8C-5AD2-4996-B066-9E3BE1EBFAEA}"/>
              </a:ext>
            </a:extLst>
          </p:cNvPr>
          <p:cNvSpPr txBox="1"/>
          <p:nvPr/>
        </p:nvSpPr>
        <p:spPr>
          <a:xfrm>
            <a:off x="4514749" y="4336657"/>
            <a:ext cx="1026620" cy="338554"/>
          </a:xfrm>
          <a:prstGeom prst="rect">
            <a:avLst/>
          </a:prstGeom>
          <a:no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FIND ME</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30" name="Graphic 10" descr="Marker">
            <a:extLst>
              <a:ext uri="{FF2B5EF4-FFF2-40B4-BE49-F238E27FC236}">
                <a16:creationId xmlns:a16="http://schemas.microsoft.com/office/drawing/2014/main" xmlns="" id="{153FA30E-8556-4D65-95EC-8A0D99BE431D}"/>
              </a:ext>
            </a:extLst>
          </p:cNvPr>
          <p:cNvPicPr>
            <a:picLocks noChangeAspect="1"/>
          </p:cNvPicPr>
          <p:nvPr/>
        </p:nvPicPr>
        <p:blipFill>
          <a:blip r:embed="rId10" cstate="print">
            <a:duotone>
              <a:prstClr val="black"/>
              <a:srgbClr val="FF000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818412" y="2889045"/>
            <a:ext cx="419293" cy="419293"/>
          </a:xfrm>
          <a:prstGeom prst="rect">
            <a:avLst/>
          </a:prstGeom>
        </p:spPr>
      </p:pic>
    </p:spTree>
    <p:extLst>
      <p:ext uri="{BB962C8B-B14F-4D97-AF65-F5344CB8AC3E}">
        <p14:creationId xmlns:p14="http://schemas.microsoft.com/office/powerpoint/2010/main" val="15834614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9340" y="90790"/>
            <a:ext cx="10202660" cy="6601840"/>
          </a:xfrm>
        </p:spPr>
        <p:txBody>
          <a:bodyPr>
            <a:noAutofit/>
          </a:bodyPr>
          <a:lstStyle/>
          <a:p>
            <a:pPr>
              <a:lnSpc>
                <a:spcPct val="150000"/>
              </a:lnSpc>
            </a:pPr>
            <a:r>
              <a:rPr lang="en-US" sz="2500" b="1" dirty="0">
                <a:latin typeface="Times New Roman" panose="02020603050405020304" pitchFamily="18" charset="0"/>
                <a:cs typeface="Times New Roman" panose="02020603050405020304" pitchFamily="18" charset="0"/>
              </a:rPr>
              <a:t>We are in to </a:t>
            </a:r>
            <a:r>
              <a:rPr lang="en-US" sz="2500" b="1"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 Design Development, Manufacturing &amp; Supply of Hydraulic Systems &amp; Hydraulic power packs</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2. Manufacturing &amp; supply of Hydraulic Cylinders &amp; Hydraulic Jacks</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3. Manufacturing &amp; supply of Hydraulic operated CNG </a:t>
            </a:r>
            <a:r>
              <a:rPr lang="en-US" dirty="0" smtClean="0">
                <a:latin typeface="Times New Roman" panose="02020603050405020304" pitchFamily="18" charset="0"/>
                <a:cs typeface="Times New Roman" panose="02020603050405020304" pitchFamily="18" charset="0"/>
              </a:rPr>
              <a:t>Intensifier </a:t>
            </a:r>
            <a:r>
              <a:rPr lang="en-US" dirty="0">
                <a:latin typeface="Times New Roman" panose="02020603050405020304" pitchFamily="18" charset="0"/>
                <a:cs typeface="Times New Roman" panose="02020603050405020304" pitchFamily="18" charset="0"/>
              </a:rPr>
              <a:t>&amp; Hydraulic Accumulators.</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Manufacturing &amp; Supply of Hydraulic Pulsation Test </a:t>
            </a:r>
            <a:r>
              <a:rPr lang="en-US" dirty="0" smtClean="0">
                <a:latin typeface="Times New Roman" panose="02020603050405020304" pitchFamily="18" charset="0"/>
                <a:cs typeface="Times New Roman" panose="02020603050405020304" pitchFamily="18" charset="0"/>
              </a:rPr>
              <a:t>Systems</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5. Manufacturing &amp; Supply of Hydraulic Test Systems &amp; SPM</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6. Manufacturing &amp; Supply of Hydraulic Operated Vertical Honing Machines</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7. Manufacturing &amp; Supply of Hydraulic/ Gas Piston Type Accumulators</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8. Manufacturing &amp; Supply of Spring-Loaded Hydraulic Accumulators</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9. Manufacturing &amp; Supply of High-Pressure Hand pumps</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10. We are regularly Repairing, Testing &amp; supplying Hydro-Pneumatic Pumps, Piston Pumps, Valves, Hydraulic Cylinders, Jacks,  CNG Intensifiers, Piston Accumulators etc</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11. We are also supporting to Engineering Students in Project Work.</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We are supplying seal kits for CNG Intensifiers.</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566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49921" y="848983"/>
            <a:ext cx="5235000" cy="5307999"/>
          </a:xfrm>
          <a:prstGeom prst="rect">
            <a:avLst/>
          </a:prstGeom>
        </p:spPr>
      </p:pic>
      <p:sp>
        <p:nvSpPr>
          <p:cNvPr id="5" name="TextBox 4"/>
          <p:cNvSpPr txBox="1"/>
          <p:nvPr/>
        </p:nvSpPr>
        <p:spPr>
          <a:xfrm>
            <a:off x="2544223" y="177421"/>
            <a:ext cx="4936223" cy="477054"/>
          </a:xfrm>
          <a:prstGeom prst="rect">
            <a:avLst/>
          </a:prstGeom>
          <a:noFill/>
        </p:spPr>
        <p:txBody>
          <a:bodyPr wrap="none" rtlCol="0">
            <a:spAutoFit/>
          </a:bodyPr>
          <a:lstStyle/>
          <a:p>
            <a:pPr marL="342900" indent="-342900">
              <a:buFont typeface="Wingdings" panose="05000000000000000000" pitchFamily="2" charset="2"/>
              <a:buChar char="§"/>
            </a:pPr>
            <a:r>
              <a:rPr lang="en-US" sz="2500" b="1" dirty="0" smtClean="0">
                <a:latin typeface="Times New Roman" panose="02020603050405020304" pitchFamily="18" charset="0"/>
                <a:cs typeface="Times New Roman" panose="02020603050405020304" pitchFamily="18" charset="0"/>
              </a:rPr>
              <a:t>HYDRAULIC POWER PACKS</a:t>
            </a:r>
            <a:endParaRPr lang="en-US" sz="2500" b="1" dirty="0">
              <a:latin typeface="Times New Roman" panose="02020603050405020304" pitchFamily="18" charset="0"/>
              <a:cs typeface="Times New Roman" panose="02020603050405020304" pitchFamily="18" charset="0"/>
            </a:endParaRPr>
          </a:p>
        </p:txBody>
      </p:sp>
      <p:sp>
        <p:nvSpPr>
          <p:cNvPr id="2" name="Rectangle 1"/>
          <p:cNvSpPr/>
          <p:nvPr/>
        </p:nvSpPr>
        <p:spPr>
          <a:xfrm>
            <a:off x="8360817" y="2376261"/>
            <a:ext cx="3341558" cy="147732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Max. </a:t>
            </a:r>
            <a:r>
              <a:rPr lang="en-US" dirty="0" smtClean="0">
                <a:latin typeface="Times New Roman" panose="02020603050405020304" pitchFamily="18" charset="0"/>
                <a:cs typeface="Times New Roman" panose="02020603050405020304" pitchFamily="18" charset="0"/>
              </a:rPr>
              <a:t>pressure -  400 bar</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Working pressure </a:t>
            </a:r>
            <a:r>
              <a:rPr lang="en-US" dirty="0" smtClean="0">
                <a:latin typeface="Times New Roman" panose="02020603050405020304" pitchFamily="18" charset="0"/>
                <a:cs typeface="Times New Roman" panose="02020603050405020304" pitchFamily="18" charset="0"/>
              </a:rPr>
              <a:t>- 270 bar</a:t>
            </a:r>
          </a:p>
          <a:p>
            <a:r>
              <a:rPr lang="en-US" dirty="0" smtClean="0">
                <a:latin typeface="Times New Roman" panose="02020603050405020304" pitchFamily="18" charset="0"/>
                <a:cs typeface="Times New Roman" panose="02020603050405020304" pitchFamily="18" charset="0"/>
              </a:rPr>
              <a:t>Flow  - 1.5 LPM</a:t>
            </a:r>
          </a:p>
          <a:p>
            <a:r>
              <a:rPr lang="en-US" dirty="0" smtClean="0">
                <a:latin typeface="Times New Roman" panose="02020603050405020304" pitchFamily="18" charset="0"/>
                <a:cs typeface="Times New Roman" panose="02020603050405020304" pitchFamily="18" charset="0"/>
              </a:rPr>
              <a:t>Drive motor -  2.2 </a:t>
            </a:r>
            <a:r>
              <a:rPr lang="en-US" dirty="0">
                <a:latin typeface="Times New Roman" panose="02020603050405020304" pitchFamily="18" charset="0"/>
                <a:cs typeface="Times New Roman" panose="02020603050405020304" pitchFamily="18" charset="0"/>
              </a:rPr>
              <a:t>kW</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Oil reservoir -  50 </a:t>
            </a:r>
            <a:r>
              <a:rPr lang="en-US" dirty="0">
                <a:latin typeface="Times New Roman" panose="02020603050405020304" pitchFamily="18" charset="0"/>
                <a:cs typeface="Times New Roman" panose="02020603050405020304" pitchFamily="18" charset="0"/>
              </a:rPr>
              <a:t>lit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2247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HYDRAULIC PROFILE PARI\DSC04678.JPG"/>
          <p:cNvPicPr>
            <a:picLocks noChangeAspect="1" noChangeArrowheads="1"/>
          </p:cNvPicPr>
          <p:nvPr/>
        </p:nvPicPr>
        <p:blipFill>
          <a:blip r:embed="rId2">
            <a:extLst>
              <a:ext uri="{28A0092B-C50C-407E-A947-70E740481C1C}">
                <a14:useLocalDpi xmlns:a14="http://schemas.microsoft.com/office/drawing/2010/main" val="0"/>
              </a:ext>
            </a:extLst>
          </a:blip>
          <a:srcRect r="17308"/>
          <a:stretch>
            <a:fillRect/>
          </a:stretch>
        </p:blipFill>
        <p:spPr bwMode="auto">
          <a:xfrm>
            <a:off x="2691367" y="279754"/>
            <a:ext cx="3436477" cy="311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23479" r="17824"/>
          <a:stretch>
            <a:fillRect/>
          </a:stretch>
        </p:blipFill>
        <p:spPr bwMode="auto">
          <a:xfrm>
            <a:off x="7229100" y="1838101"/>
            <a:ext cx="3384809" cy="432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38826" y="4243972"/>
            <a:ext cx="3341558" cy="147732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Max. </a:t>
            </a:r>
            <a:r>
              <a:rPr lang="en-US" dirty="0" smtClean="0">
                <a:latin typeface="Times New Roman" panose="02020603050405020304" pitchFamily="18" charset="0"/>
                <a:cs typeface="Times New Roman" panose="02020603050405020304" pitchFamily="18" charset="0"/>
              </a:rPr>
              <a:t>pressure -  210 bar</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Working pressure </a:t>
            </a:r>
            <a:r>
              <a:rPr lang="en-US" dirty="0" smtClean="0">
                <a:latin typeface="Times New Roman" panose="02020603050405020304" pitchFamily="18" charset="0"/>
                <a:cs typeface="Times New Roman" panose="02020603050405020304" pitchFamily="18" charset="0"/>
              </a:rPr>
              <a:t>-160  bar</a:t>
            </a:r>
          </a:p>
          <a:p>
            <a:r>
              <a:rPr lang="en-US" dirty="0" smtClean="0">
                <a:latin typeface="Times New Roman" panose="02020603050405020304" pitchFamily="18" charset="0"/>
                <a:cs typeface="Times New Roman" panose="02020603050405020304" pitchFamily="18" charset="0"/>
              </a:rPr>
              <a:t>Flow  - 12 LPM</a:t>
            </a:r>
          </a:p>
          <a:p>
            <a:r>
              <a:rPr lang="en-US" dirty="0" smtClean="0">
                <a:latin typeface="Times New Roman" panose="02020603050405020304" pitchFamily="18" charset="0"/>
                <a:cs typeface="Times New Roman" panose="02020603050405020304" pitchFamily="18" charset="0"/>
              </a:rPr>
              <a:t>Drive motor -  2.2 </a:t>
            </a:r>
            <a:r>
              <a:rPr lang="en-US" dirty="0">
                <a:latin typeface="Times New Roman" panose="02020603050405020304" pitchFamily="18" charset="0"/>
                <a:cs typeface="Times New Roman" panose="02020603050405020304" pitchFamily="18" charset="0"/>
              </a:rPr>
              <a:t>kW</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Oil reservoir -  50 </a:t>
            </a:r>
            <a:r>
              <a:rPr lang="en-US" dirty="0">
                <a:latin typeface="Times New Roman" panose="02020603050405020304" pitchFamily="18" charset="0"/>
                <a:cs typeface="Times New Roman" panose="02020603050405020304" pitchFamily="18" charset="0"/>
              </a:rPr>
              <a:t>lit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9859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E:\QUOTATION\Kharabi Bricks\DSC07336.JPG"/>
          <p:cNvPicPr>
            <a:picLocks noChangeAspect="1" noChangeArrowheads="1"/>
          </p:cNvPicPr>
          <p:nvPr/>
        </p:nvPicPr>
        <p:blipFill>
          <a:blip r:embed="rId2">
            <a:extLst>
              <a:ext uri="{28A0092B-C50C-407E-A947-70E740481C1C}">
                <a14:useLocalDpi xmlns:a14="http://schemas.microsoft.com/office/drawing/2010/main" val="0"/>
              </a:ext>
            </a:extLst>
          </a:blip>
          <a:srcRect l="26311" r="6033"/>
          <a:stretch>
            <a:fillRect/>
          </a:stretch>
        </p:blipFill>
        <p:spPr bwMode="auto">
          <a:xfrm>
            <a:off x="2293562" y="414443"/>
            <a:ext cx="6877008" cy="57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170570" y="2533097"/>
            <a:ext cx="3341558" cy="2031325"/>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Max. </a:t>
            </a:r>
            <a:r>
              <a:rPr lang="en-US" dirty="0" smtClean="0">
                <a:latin typeface="Times New Roman" panose="02020603050405020304" pitchFamily="18" charset="0"/>
                <a:cs typeface="Times New Roman" panose="02020603050405020304" pitchFamily="18" charset="0"/>
              </a:rPr>
              <a:t>pressure -  210 bar</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Working pressure </a:t>
            </a:r>
            <a:r>
              <a:rPr lang="en-US" dirty="0" smtClean="0">
                <a:latin typeface="Times New Roman" panose="02020603050405020304" pitchFamily="18" charset="0"/>
                <a:cs typeface="Times New Roman" panose="02020603050405020304" pitchFamily="18" charset="0"/>
              </a:rPr>
              <a:t>-180 bar</a:t>
            </a:r>
          </a:p>
          <a:p>
            <a:r>
              <a:rPr lang="en-US" dirty="0" smtClean="0">
                <a:latin typeface="Times New Roman" panose="02020603050405020304" pitchFamily="18" charset="0"/>
                <a:cs typeface="Times New Roman" panose="02020603050405020304" pitchFamily="18" charset="0"/>
              </a:rPr>
              <a:t>Flow  - 52 LPM</a:t>
            </a:r>
          </a:p>
          <a:p>
            <a:r>
              <a:rPr lang="en-US" dirty="0" smtClean="0">
                <a:latin typeface="Times New Roman" panose="02020603050405020304" pitchFamily="18" charset="0"/>
                <a:cs typeface="Times New Roman" panose="02020603050405020304" pitchFamily="18" charset="0"/>
              </a:rPr>
              <a:t>Drive motor -  5.5 </a:t>
            </a:r>
            <a:r>
              <a:rPr lang="en-US" dirty="0">
                <a:latin typeface="Times New Roman" panose="02020603050405020304" pitchFamily="18" charset="0"/>
                <a:cs typeface="Times New Roman" panose="02020603050405020304" pitchFamily="18" charset="0"/>
              </a:rPr>
              <a:t>kW</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Oil reservoir -  140 lit</a:t>
            </a:r>
          </a:p>
          <a:p>
            <a:r>
              <a:rPr lang="en-US" dirty="0" smtClean="0">
                <a:latin typeface="Times New Roman" panose="02020603050405020304" pitchFamily="18" charset="0"/>
                <a:cs typeface="Times New Roman" panose="02020603050405020304" pitchFamily="18" charset="0"/>
              </a:rPr>
              <a:t>Application – Bricks Manufacturing industry.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955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CA8675DE-7D92-5B7F-ED99-265EF6646A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529" t="10426" r="15300"/>
          <a:stretch/>
        </p:blipFill>
        <p:spPr>
          <a:xfrm>
            <a:off x="2217725" y="507674"/>
            <a:ext cx="7188300" cy="4177940"/>
          </a:xfrm>
          <a:prstGeom prst="rect">
            <a:avLst/>
          </a:prstGeom>
        </p:spPr>
      </p:pic>
      <p:sp>
        <p:nvSpPr>
          <p:cNvPr id="2" name="Rectangle 1"/>
          <p:cNvSpPr/>
          <p:nvPr/>
        </p:nvSpPr>
        <p:spPr>
          <a:xfrm>
            <a:off x="3310025" y="4934635"/>
            <a:ext cx="6096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Max. pressure </a:t>
            </a:r>
            <a:r>
              <a:rPr lang="en-US" dirty="0" smtClean="0">
                <a:latin typeface="Times New Roman" panose="02020603050405020304" pitchFamily="18" charset="0"/>
                <a:cs typeface="Times New Roman" panose="02020603050405020304" pitchFamily="18" charset="0"/>
              </a:rPr>
              <a:t>300 </a:t>
            </a:r>
            <a:r>
              <a:rPr lang="en-US" dirty="0">
                <a:latin typeface="Times New Roman" panose="02020603050405020304" pitchFamily="18" charset="0"/>
                <a:cs typeface="Times New Roman" panose="02020603050405020304" pitchFamily="18" charset="0"/>
              </a:rPr>
              <a:t>bar, Working pressure </a:t>
            </a:r>
            <a:r>
              <a:rPr lang="en-US" dirty="0" smtClean="0">
                <a:latin typeface="Times New Roman" panose="02020603050405020304" pitchFamily="18" charset="0"/>
                <a:cs typeface="Times New Roman" panose="02020603050405020304" pitchFamily="18" charset="0"/>
              </a:rPr>
              <a:t>250 </a:t>
            </a:r>
            <a:r>
              <a:rPr lang="en-US" dirty="0">
                <a:latin typeface="Times New Roman" panose="02020603050405020304" pitchFamily="18" charset="0"/>
                <a:cs typeface="Times New Roman" panose="02020603050405020304" pitchFamily="18" charset="0"/>
              </a:rPr>
              <a:t>bar, Flow </a:t>
            </a:r>
            <a:r>
              <a:rPr lang="en-US" dirty="0" smtClean="0">
                <a:latin typeface="Times New Roman" panose="02020603050405020304" pitchFamily="18" charset="0"/>
                <a:cs typeface="Times New Roman" panose="02020603050405020304" pitchFamily="18" charset="0"/>
              </a:rPr>
              <a:t>10 </a:t>
            </a:r>
            <a:r>
              <a:rPr lang="en-US" dirty="0">
                <a:latin typeface="Times New Roman" panose="02020603050405020304" pitchFamily="18" charset="0"/>
                <a:cs typeface="Times New Roman" panose="02020603050405020304" pitchFamily="18" charset="0"/>
              </a:rPr>
              <a:t>LPM, Drive motor </a:t>
            </a:r>
            <a:r>
              <a:rPr lang="en-US" dirty="0" smtClean="0">
                <a:latin typeface="Times New Roman" panose="02020603050405020304" pitchFamily="18" charset="0"/>
                <a:cs typeface="Times New Roman" panose="02020603050405020304" pitchFamily="18" charset="0"/>
              </a:rPr>
              <a:t>3.7 </a:t>
            </a:r>
            <a:r>
              <a:rPr lang="en-US" dirty="0">
                <a:latin typeface="Times New Roman" panose="02020603050405020304" pitchFamily="18" charset="0"/>
                <a:cs typeface="Times New Roman" panose="02020603050405020304" pitchFamily="18" charset="0"/>
              </a:rPr>
              <a:t>kW, Oil reservoir </a:t>
            </a:r>
            <a:r>
              <a:rPr lang="en-US" dirty="0" smtClean="0">
                <a:latin typeface="Times New Roman" panose="02020603050405020304" pitchFamily="18" charset="0"/>
                <a:cs typeface="Times New Roman" panose="02020603050405020304" pitchFamily="18" charset="0"/>
              </a:rPr>
              <a:t>60 </a:t>
            </a:r>
            <a:r>
              <a:rPr lang="en-US" dirty="0">
                <a:latin typeface="Times New Roman" panose="02020603050405020304" pitchFamily="18" charset="0"/>
                <a:cs typeface="Times New Roman" panose="02020603050405020304" pitchFamily="18" charset="0"/>
              </a:rPr>
              <a:t>lit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538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453" r="3263" b="1993"/>
          <a:stretch/>
        </p:blipFill>
        <p:spPr>
          <a:xfrm>
            <a:off x="2778623" y="779558"/>
            <a:ext cx="4418803" cy="5420634"/>
          </a:xfrm>
        </p:spPr>
      </p:pic>
      <p:sp>
        <p:nvSpPr>
          <p:cNvPr id="3" name="Rectangle 2"/>
          <p:cNvSpPr/>
          <p:nvPr/>
        </p:nvSpPr>
        <p:spPr>
          <a:xfrm>
            <a:off x="7524835" y="3489875"/>
            <a:ext cx="3341558" cy="1754326"/>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Max. </a:t>
            </a:r>
            <a:r>
              <a:rPr lang="en-US" dirty="0" smtClean="0">
                <a:latin typeface="Times New Roman" panose="02020603050405020304" pitchFamily="18" charset="0"/>
                <a:cs typeface="Times New Roman" panose="02020603050405020304" pitchFamily="18" charset="0"/>
              </a:rPr>
              <a:t>pressure -  210 bar</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Working pressure </a:t>
            </a:r>
            <a:r>
              <a:rPr lang="en-US" dirty="0" smtClean="0">
                <a:latin typeface="Times New Roman" panose="02020603050405020304" pitchFamily="18" charset="0"/>
                <a:cs typeface="Times New Roman" panose="02020603050405020304" pitchFamily="18" charset="0"/>
              </a:rPr>
              <a:t>-160  bar</a:t>
            </a:r>
          </a:p>
          <a:p>
            <a:r>
              <a:rPr lang="en-US" dirty="0" smtClean="0">
                <a:latin typeface="Times New Roman" panose="02020603050405020304" pitchFamily="18" charset="0"/>
                <a:cs typeface="Times New Roman" panose="02020603050405020304" pitchFamily="18" charset="0"/>
              </a:rPr>
              <a:t>Flow  - 42 LPM</a:t>
            </a:r>
          </a:p>
          <a:p>
            <a:r>
              <a:rPr lang="en-US" dirty="0" smtClean="0">
                <a:latin typeface="Times New Roman" panose="02020603050405020304" pitchFamily="18" charset="0"/>
                <a:cs typeface="Times New Roman" panose="02020603050405020304" pitchFamily="18" charset="0"/>
              </a:rPr>
              <a:t>Drive motor -  15 kW</a:t>
            </a:r>
          </a:p>
          <a:p>
            <a:r>
              <a:rPr lang="en-US" dirty="0" smtClean="0">
                <a:latin typeface="Times New Roman" panose="02020603050405020304" pitchFamily="18" charset="0"/>
                <a:cs typeface="Times New Roman" panose="02020603050405020304" pitchFamily="18" charset="0"/>
              </a:rPr>
              <a:t>Oil reservoir -  180 lit</a:t>
            </a:r>
          </a:p>
          <a:p>
            <a:r>
              <a:rPr lang="en-US" dirty="0" smtClean="0">
                <a:latin typeface="Times New Roman" panose="02020603050405020304" pitchFamily="18" charset="0"/>
                <a:cs typeface="Times New Roman" panose="02020603050405020304" pitchFamily="18" charset="0"/>
              </a:rPr>
              <a:t>Application- SPM</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47448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1468</TotalTime>
  <Words>1215</Words>
  <Application>Microsoft Office PowerPoint</Application>
  <PresentationFormat>Widescreen</PresentationFormat>
  <Paragraphs>219</Paragraphs>
  <Slides>37</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Calibri</vt:lpstr>
      <vt:lpstr>Calibri Light</vt:lpstr>
      <vt:lpstr>Cambria</vt:lpstr>
      <vt:lpstr>Century Gothic</vt:lpstr>
      <vt:lpstr>Georgia</vt:lpstr>
      <vt:lpstr>Mangal</vt:lpstr>
      <vt:lpstr>Symbol</vt:lpstr>
      <vt:lpstr>Times New Roman</vt:lpstr>
      <vt:lpstr>Wingdings</vt:lpstr>
      <vt:lpstr>Wingdings 3</vt:lpstr>
      <vt:lpstr>Wisp</vt:lpstr>
      <vt:lpstr>    THE PREMIUM HYDRAULICS &amp; ENGINEERING SOLUTION LLP. Plot 56/10, D II Block, Near Mohan nagar Police Chowky, MIDC, Chinchwad,  Pune, 411 019, M.S., India.  9860795704 Email:-thepremium1125@gmail.com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HYDRAULIC CNG INTENSIFIERS </vt:lpstr>
      <vt:lpstr>PowerPoint Presentation</vt:lpstr>
      <vt:lpstr>PowerPoint Presentation</vt:lpstr>
      <vt:lpstr>PowerPoint Presentation</vt:lpstr>
      <vt:lpstr>PowerPoint Presentation</vt:lpstr>
      <vt:lpstr>CNG Intensifiers</vt:lpstr>
      <vt:lpstr>PowerPoint Presentation</vt:lpstr>
      <vt:lpstr>PowerPoint Presentation</vt:lpstr>
      <vt:lpstr>HYDRAULIC CNG INTENSIFIERS </vt:lpstr>
      <vt:lpstr>HYDRAULIC CNG INTENSIFIERS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NBT INNOVATIVE INDIA PVT. LTD.</dc:title>
  <dc:creator>Admin</dc:creator>
  <cp:lastModifiedBy>Admin</cp:lastModifiedBy>
  <cp:revision>191</cp:revision>
  <dcterms:created xsi:type="dcterms:W3CDTF">2025-06-18T11:21:01Z</dcterms:created>
  <dcterms:modified xsi:type="dcterms:W3CDTF">2025-12-02T09:12:38Z</dcterms:modified>
</cp:coreProperties>
</file>